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9" r:id="rId4"/>
    <p:sldId id="291" r:id="rId5"/>
    <p:sldId id="260" r:id="rId6"/>
    <p:sldId id="258" r:id="rId7"/>
    <p:sldId id="261" r:id="rId8"/>
    <p:sldId id="262" r:id="rId9"/>
    <p:sldId id="294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2" r:id="rId18"/>
    <p:sldId id="271" r:id="rId19"/>
    <p:sldId id="272" r:id="rId20"/>
    <p:sldId id="293" r:id="rId21"/>
    <p:sldId id="275" r:id="rId22"/>
    <p:sldId id="274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4" r:id="rId33"/>
    <p:sldId id="288" r:id="rId34"/>
    <p:sldId id="286" r:id="rId35"/>
    <p:sldId id="287" r:id="rId36"/>
    <p:sldId id="289" r:id="rId37"/>
    <p:sldId id="290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00FF"/>
    <a:srgbClr val="FFFFFF"/>
    <a:srgbClr val="000000"/>
    <a:srgbClr val="126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8"/>
    <p:restoredTop sz="94507"/>
  </p:normalViewPr>
  <p:slideViewPr>
    <p:cSldViewPr snapToGrid="0">
      <p:cViewPr varScale="1">
        <p:scale>
          <a:sx n="89" d="100"/>
          <a:sy n="89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AFF0B-AAF9-0E42-B1F3-B1D1AE803E41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43360-2E96-8146-9D2F-950BA077AF1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051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633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노래 </a:t>
            </a:r>
            <a:r>
              <a:rPr kumimoji="1" lang="en-US" altLang="ko-KR" dirty="0"/>
              <a:t>id</a:t>
            </a:r>
            <a:r>
              <a:rPr kumimoji="1" lang="ko-KR" altLang="en-US" dirty="0"/>
              <a:t>로 전체 레코드 내용을 읽는 프로시저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746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장르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상황 일치율이 </a:t>
            </a:r>
            <a:r>
              <a:rPr kumimoji="1" lang="en-US" altLang="ko-KR" dirty="0"/>
              <a:t>60</a:t>
            </a:r>
            <a:r>
              <a:rPr kumimoji="1" lang="ko-KR" altLang="en-US" dirty="0"/>
              <a:t>퍼센트 초과할 경우 장르 일치율로 정렬된 노래 리스트 반환</a:t>
            </a:r>
            <a:endParaRPr kumimoji="1" lang="en-US" altLang="ko-KR" dirty="0"/>
          </a:p>
          <a:p>
            <a:r>
              <a:rPr kumimoji="1" lang="ko-KR" altLang="en-US" dirty="0"/>
              <a:t>아무 노래도 없을 경우 추천된 횟수가 가장 많은 것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289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9E252-7DCF-DDEB-E655-8C57A2AFE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C8885EE-9F06-848D-FFF7-265ECDA00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F7838F3-B040-973F-9D90-7984D4CAE1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장르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계절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시간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상황 일치율이 </a:t>
            </a:r>
            <a:r>
              <a:rPr kumimoji="1" lang="en-US" altLang="ko-KR" dirty="0"/>
              <a:t>60</a:t>
            </a:r>
            <a:r>
              <a:rPr kumimoji="1" lang="ko-KR" altLang="en-US" dirty="0"/>
              <a:t>퍼센트 초과할 경우 장르 일치율로 정렬된 노래 리스트 반환</a:t>
            </a:r>
            <a:endParaRPr kumimoji="1" lang="en-US" altLang="ko-KR" dirty="0"/>
          </a:p>
          <a:p>
            <a:r>
              <a:rPr kumimoji="1" lang="ko-KR" altLang="en-US" dirty="0"/>
              <a:t>아무 노래도 없을 경우 추천된 횟수가 가장 많은 것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 반환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EFDAC0-5D77-F2CB-7E6A-BE0955A5C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778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추천된 노래의 빈도수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764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기록 테이블에 추천 받은 기록 삽입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0397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최근 기록 레코드를 생성 날짜 순으로 </a:t>
            </a:r>
            <a:r>
              <a:rPr kumimoji="1" lang="en-US" altLang="ko-KR" dirty="0"/>
              <a:t>30</a:t>
            </a:r>
            <a:r>
              <a:rPr kumimoji="1" lang="ko-KR" altLang="en-US" dirty="0"/>
              <a:t>개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2298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BC796-A2EB-AE46-0108-CA4268FE3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2A6B91-D99B-BFCA-71CF-2C8B28F8E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932320-B49D-C05D-D235-C5A963F5F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입력된 사용자 </a:t>
            </a:r>
            <a:r>
              <a:rPr kumimoji="1" lang="en-US" altLang="ko-KR" dirty="0"/>
              <a:t>id</a:t>
            </a:r>
            <a:r>
              <a:rPr kumimoji="1" lang="ko-KR" altLang="en-US" dirty="0"/>
              <a:t>가 추천하거나 받은 </a:t>
            </a:r>
            <a:r>
              <a:rPr kumimoji="1" lang="ko-KR" altLang="en-US"/>
              <a:t>기록의 노래들 반환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4C31D5-B491-3F39-BC04-31B5F58E5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7406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5422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462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8F30E-797B-A2E7-BBF3-3C5B322B1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A3B2A3-0511-9502-4B3A-1C42988E27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587DC6-0283-C15D-E452-7068ABCF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9E85D0-5728-CF88-CA22-C5CC06B8F8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5086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C66CCE-C18B-6033-ECC9-CA92A36A2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DF7FAF-80B0-1FFB-683C-554CD4EE5A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CEB0FA-9BC5-24E3-AF67-043E1CA12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CBDA3-5198-146F-2BE3-89E09AE6A6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2245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B718D-0096-7203-3A1B-401F95985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A95A2B-833E-96BA-6FCE-39B85A3CE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BABC74-9289-8DF2-D863-01B33A77A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9BC8CB-6FDF-9504-69CB-C4CF4BBE23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855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3A9C-021D-FF44-ED60-380FEEC1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5BA524-E829-79ED-2E9B-8456E7CC63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96DCE8-928B-AEAC-5307-CF37C37F8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608BBD-CEFF-3C99-14DB-92D91D640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5589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7C1F4-FC77-E331-2F41-1B7260F16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6D0CA5-F23D-398B-F9CA-D66DCE335E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6F068-9AB9-9AF9-2989-B6F11F20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81E1E1-ED17-B677-F1F3-64CCD6305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5995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83CCD-9987-913B-0B90-DE6F773B8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648E6A-C992-2576-D630-0CF04B4A4D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92C9B9-687A-1485-5020-14BA6701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9FD7DC-3019-D102-2DB1-F9210659E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6028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2AEEC-44B6-57B6-C0C6-49172604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52427D-E486-72B2-EC0B-E1A1A815CC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47904D-B3CC-31F4-C4D2-D8C22618C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201E6-260A-FF9A-BA92-A80B3C0FA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505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54F7B-009C-E5AE-2DC8-B370063A4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04A6F52-F1C8-5747-1E7F-8C127E878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F5030F-5018-2A2C-7823-7F5C21813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E84ED8-5DE0-9F47-C353-D855E822E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81948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A69E-9A9A-E09D-3440-4B189B36E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C6F019-FB78-7406-A6E6-4D5F540AF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2513DD-D83F-7B1E-61D0-4731D72AD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CF404A-89DF-7397-0512-838B1C829E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845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404D1-AE3C-BD55-F855-04DACA842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B5E55D-82D5-B9EB-87DC-C2C858EAA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652A3B-F162-C561-B33A-65B2BC07C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CE7A01-583E-16EB-D418-EE607AFE39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215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있으면 </a:t>
            </a:r>
            <a:r>
              <a:rPr kumimoji="1" lang="en-US" altLang="ko-KR" dirty="0"/>
              <a:t>0</a:t>
            </a:r>
            <a:r>
              <a:rPr kumimoji="1" lang="ko-KR" altLang="en-US" dirty="0"/>
              <a:t> 반환</a:t>
            </a:r>
            <a:endParaRPr kumimoji="1" lang="en-US" altLang="ko-KR" dirty="0"/>
          </a:p>
          <a:p>
            <a:r>
              <a:rPr kumimoji="1" lang="ko-KR" altLang="en-US" dirty="0"/>
              <a:t>사용자가 없으면 새로운 사용자 생성하고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072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있으면 해당 사용자 반환</a:t>
            </a:r>
            <a:endParaRPr kumimoji="1" lang="en-US" altLang="ko-KR" dirty="0"/>
          </a:p>
          <a:p>
            <a:r>
              <a:rPr kumimoji="1" lang="ko-KR" altLang="en-US" dirty="0"/>
              <a:t>없으면 </a:t>
            </a:r>
            <a:r>
              <a:rPr kumimoji="1" lang="en-US" altLang="ko-KR" dirty="0"/>
              <a:t>null?</a:t>
            </a:r>
            <a:r>
              <a:rPr kumimoji="1" lang="ko-KR" altLang="en-US" dirty="0"/>
              <a:t>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5381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없으면 </a:t>
            </a:r>
            <a:r>
              <a:rPr kumimoji="1" lang="en-US" altLang="ko-KR" dirty="0"/>
              <a:t>0</a:t>
            </a:r>
            <a:r>
              <a:rPr kumimoji="1" lang="ko-KR" altLang="en-US" dirty="0"/>
              <a:t> 반환</a:t>
            </a:r>
            <a:endParaRPr kumimoji="1" lang="en-US" altLang="ko-KR" dirty="0"/>
          </a:p>
          <a:p>
            <a:r>
              <a:rPr kumimoji="1" lang="ko-KR" altLang="en-US" dirty="0"/>
              <a:t>사용자가 있으면 삭제하고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1069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사용자가 없으면 </a:t>
            </a:r>
            <a:r>
              <a:rPr kumimoji="1" lang="en-US" altLang="ko-KR" dirty="0"/>
              <a:t>0</a:t>
            </a:r>
            <a:r>
              <a:rPr kumimoji="1" lang="ko-KR" altLang="en-US" dirty="0"/>
              <a:t> 반환</a:t>
            </a:r>
            <a:endParaRPr kumimoji="1" lang="en-US" altLang="ko-KR" dirty="0"/>
          </a:p>
          <a:p>
            <a:r>
              <a:rPr kumimoji="1" lang="ko-KR" altLang="en-US" dirty="0"/>
              <a:t>사용자가 있으면 입력된 비밀번호로 수정 후 </a:t>
            </a:r>
            <a:r>
              <a:rPr kumimoji="1" lang="en-US" altLang="ko-KR" dirty="0"/>
              <a:t>1</a:t>
            </a:r>
            <a:r>
              <a:rPr kumimoji="1" lang="ko-KR" altLang="en-US" dirty="0"/>
              <a:t> 반환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4177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추천 내용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추천된 노래 테이블에 저장 후 해당 노래를 기록 테이블에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8680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F7956-6037-A270-EE7D-1CE17CBE0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DBE53A-C0B5-26E3-6A36-0E9B9ABBA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029A75-24B2-F644-D20C-537CC947B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추천 내용 </a:t>
            </a:r>
            <a:r>
              <a:rPr kumimoji="1" lang="ko-KR" altLang="en-US" dirty="0" err="1"/>
              <a:t>입력받아</a:t>
            </a:r>
            <a:r>
              <a:rPr kumimoji="1" lang="ko-KR" altLang="en-US" dirty="0"/>
              <a:t> 추천된 노래 테이블에 저장 후 해당 노래를 기록 테이블에 추가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8632BB-1899-2CC8-C618-8D95EFB16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643360-2E96-8146-9D2F-950BA077AF1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0273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무지개, 구름, 다채로움, 하늘이(가) 표시된 사진&#10;&#10;자동 생성된 설명">
            <a:extLst>
              <a:ext uri="{FF2B5EF4-FFF2-40B4-BE49-F238E27FC236}">
                <a16:creationId xmlns:a16="http://schemas.microsoft.com/office/drawing/2014/main" id="{D1CCA6A4-BC36-41D3-44B4-058838CCF1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b="15746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34DAE2-6858-F218-05E0-BDB744D94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199"/>
            <a:ext cx="9144000" cy="1909763"/>
          </a:xfrm>
        </p:spPr>
        <p:txBody>
          <a:bodyPr anchor="b">
            <a:prstTxWarp prst="textArchUp">
              <a:avLst>
                <a:gd name="adj" fmla="val 10681776"/>
              </a:avLst>
            </a:prstTxWarp>
            <a:normAutofit/>
          </a:bodyPr>
          <a:lstStyle>
            <a:lvl1pPr algn="ctr">
              <a:defRPr sz="8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2683EC-72C3-2DBA-7E46-3B94C3769F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GulimChe" panose="020B0609000101010101" pitchFamily="49" charset="-127"/>
                <a:ea typeface="GulimChe" panose="020B0609000101010101" pitchFamily="49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304053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B3638-CC55-689E-C765-410B45C6E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3DE2C1-045D-15AA-95DA-F1B02BA8B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D270C-B627-8D8D-7397-3D365042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2924D-4945-F338-BFB3-BAD864C0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D1453C-EF07-DFA6-743A-93F40C440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105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78BC43-41BF-AB18-2A35-F5FA4DD83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D8C6EB-BD29-9028-0DBC-397327FD9D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988F3-DBC1-48DE-AFAE-16CD31C1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4834CC-6B2F-AE2F-F389-6D1F76F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98D587-4C2E-850F-776B-54BD7260F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528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7880BC-C038-D729-DE07-89F3BF52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6FA23-CD33-72F2-ECFA-65EC54554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ulimChe" panose="020B0609000101010101" pitchFamily="49" charset="-127"/>
                <a:ea typeface="GulimChe" panose="020B0609000101010101" pitchFamily="49" charset="-127"/>
              </a:defRPr>
            </a:lvl1pPr>
            <a:lvl2pPr>
              <a:defRPr>
                <a:latin typeface="GulimChe" panose="020B0609000101010101" pitchFamily="49" charset="-127"/>
                <a:ea typeface="GulimChe" panose="020B0609000101010101" pitchFamily="49" charset="-127"/>
              </a:defRPr>
            </a:lvl2pPr>
            <a:lvl3pPr>
              <a:defRPr>
                <a:latin typeface="GulimChe" panose="020B0609000101010101" pitchFamily="49" charset="-127"/>
                <a:ea typeface="GulimChe" panose="020B0609000101010101" pitchFamily="49" charset="-127"/>
              </a:defRPr>
            </a:lvl3pPr>
            <a:lvl4pPr>
              <a:defRPr>
                <a:latin typeface="GulimChe" panose="020B0609000101010101" pitchFamily="49" charset="-127"/>
                <a:ea typeface="GulimChe" panose="020B0609000101010101" pitchFamily="49" charset="-127"/>
              </a:defRPr>
            </a:lvl4pPr>
            <a:lvl5pPr>
              <a:defRPr>
                <a:latin typeface="GulimChe" panose="020B0609000101010101" pitchFamily="49" charset="-127"/>
                <a:ea typeface="GulimChe" panose="020B0609000101010101" pitchFamily="49" charset="-127"/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3EA617-5B4E-3D65-7DC3-BD0E0422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DA914-71EC-C805-9CEA-87BBF0E50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102BA9-FE0A-2256-840B-3AEC38A5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5652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FDC73-2D04-F575-081D-AA0250F6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58AD1B-5512-A11A-F3BC-C257D4662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F15CA8-1880-A985-0BCC-51A53EA53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E083AA-A3EB-1B42-004B-2004CF63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870035-0957-E7F8-E6AE-6557762B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88304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78B29-010E-603C-6B66-DC81D66CF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527A1F-6F94-160B-FCDE-3D704CE0A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60648B-D34E-310E-24EC-AECD6D545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3D0C26-9B3E-6686-13D9-DF7605F89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DEBB0A-B79D-0966-A6ED-B85F64B3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D90E7-FDF1-6641-1B2D-C78F413D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4658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A269CB-F1D1-E849-41AE-93EAEB9BC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3442E8-CC6D-6955-F0DF-03DD77BAD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608CFE-ADB1-F29F-17CC-CA492834F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8B9303B-ED65-15B9-4AFB-EFFE9572C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57E476-9EB2-B4C6-9C2F-6AA8659BC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095175-1743-8B05-336C-0645F325B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DDEE6D-2939-28A8-F26F-10E0009E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A81650-7F89-73F6-79A4-3AF12CAC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4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DEA815-635B-A45D-3B00-A4B60946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9EF62B-02AC-2978-32A7-35377A427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731008-874F-C06D-19E2-3B2C09CF3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C82152-5883-17EE-A29E-1F7A680A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2237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842A93C-3CAE-5E1C-F208-476AF4B1B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FC1FA6B-301F-F0C0-636F-0F3EAD3D9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F1A29C-4657-A0D9-7936-EBB88D53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227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4CD172-1DDD-84F3-8B1B-F1CCAC21F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8FD3B7-49BD-11AB-DDDA-DE102764F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C0DF00-9064-BF45-8158-3C980EBBB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4CB6D-D85C-5F90-E6B1-EEF13AA9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EE1C30-605E-5DA6-D821-22A993743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83C227-F751-F42A-09A6-8344BCAF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2402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9BC10F-AAAA-59A0-7956-2EDE8A89D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55BB810-3736-370D-82E2-74BF3E071D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24C9F8-CADB-DF7A-FD2F-470AD23AFF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AC388D-46C2-1450-7DF4-4FFD6F54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E37A5-5F38-11C7-0B92-A72A04792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AE256F-C93E-B442-3EFD-FF39CDB78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361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무지개, 구름, 다채로움, 하늘이(가) 표시된 사진&#10;&#10;자동 생성된 설명">
            <a:extLst>
              <a:ext uri="{FF2B5EF4-FFF2-40B4-BE49-F238E27FC236}">
                <a16:creationId xmlns:a16="http://schemas.microsoft.com/office/drawing/2014/main" id="{4AF2C426-20AD-943B-2B65-E994BE4614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65000"/>
          </a:blip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D10428-7700-16E0-B3CB-CB7AC14BA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A261D4-BD4A-E3AD-2E22-A79695CD9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094AC6-5E08-102B-51E7-B7F1DA9E4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7F81A-87ED-7B40-9A2B-5F11A0D860AC}" type="datetimeFigureOut">
              <a:rPr kumimoji="1" lang="ko-KR" altLang="en-US" smtClean="0"/>
              <a:t>2024. 2. 5.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AA0DC6-0760-9B9B-EA85-4F540F6DC2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6EDC23-8AB0-A78D-6A41-C5AE65279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ABCC4-F789-D34D-83C7-E6109A7912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88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6000" kern="1200">
          <a:ln>
            <a:solidFill>
              <a:schemeClr val="tx1"/>
            </a:solidFill>
          </a:ln>
          <a:solidFill>
            <a:schemeClr val="bg1"/>
          </a:solidFill>
          <a:latin typeface="GulimChe" panose="020B0609000101010101" pitchFamily="49" charset="-127"/>
          <a:ea typeface="GulimChe" panose="020B0609000101010101" pitchFamily="49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클립아트, 미소, 만화 영화이(가) 표시된 사진&#10;&#10;자동 생성된 설명">
            <a:extLst>
              <a:ext uri="{FF2B5EF4-FFF2-40B4-BE49-F238E27FC236}">
                <a16:creationId xmlns:a16="http://schemas.microsoft.com/office/drawing/2014/main" id="{0A2ADF7A-AA8B-E1B7-A0AA-F3A905ECC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2000"/>
          </a:blip>
          <a:srcRect l="17546" t="8171" r="18417" b="19107"/>
          <a:stretch/>
        </p:blipFill>
        <p:spPr>
          <a:xfrm>
            <a:off x="3614057" y="1397301"/>
            <a:ext cx="4963886" cy="422532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ACEDF9-930D-60CA-8866-21004791B8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/>
              <a:t>★음악추천★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B3082A-F5C2-A040-1665-EE0EA6DE1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8114" y="5354638"/>
            <a:ext cx="4963886" cy="1655762"/>
          </a:xfrm>
        </p:spPr>
        <p:txBody>
          <a:bodyPr/>
          <a:lstStyle/>
          <a:p>
            <a:r>
              <a:rPr kumimoji="1" lang="ko-KR" altLang="en-US" dirty="0"/>
              <a:t>신한 </a:t>
            </a:r>
            <a:r>
              <a:rPr kumimoji="1" lang="en-US" altLang="ko-KR" dirty="0"/>
              <a:t>GYC </a:t>
            </a:r>
            <a:r>
              <a:rPr kumimoji="1" lang="ko-KR" altLang="en-US" dirty="0"/>
              <a:t>일본과정 </a:t>
            </a:r>
            <a:r>
              <a:rPr kumimoji="1" lang="en-US" altLang="ko-KR" dirty="0"/>
              <a:t>(</a:t>
            </a:r>
            <a:r>
              <a:rPr kumimoji="1" lang="ko-KR" altLang="en-US" dirty="0"/>
              <a:t>新</a:t>
            </a:r>
            <a:r>
              <a:rPr kumimoji="1" lang="en-US" altLang="ko-KR" dirty="0"/>
              <a:t>)</a:t>
            </a:r>
            <a:r>
              <a:rPr kumimoji="1" lang="ko-KR" altLang="en-US" dirty="0" err="1"/>
              <a:t>도쿄반</a:t>
            </a:r>
            <a:endParaRPr kumimoji="1" lang="en-US" altLang="ko-KR" dirty="0"/>
          </a:p>
          <a:p>
            <a:endParaRPr kumimoji="1" lang="en-US" altLang="ko-KR" sz="800" dirty="0"/>
          </a:p>
          <a:p>
            <a:r>
              <a:rPr kumimoji="1" lang="ko-KR" altLang="en-US" dirty="0"/>
              <a:t>강현이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강연우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구민주</a:t>
            </a:r>
            <a:endParaRPr kumimoji="1" lang="en-US" altLang="ko-KR" dirty="0"/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85E9518-E804-9800-5427-DC885E609DB6}"/>
              </a:ext>
            </a:extLst>
          </p:cNvPr>
          <p:cNvCxnSpPr>
            <a:cxnSpLocks/>
          </p:cNvCxnSpPr>
          <p:nvPr/>
        </p:nvCxnSpPr>
        <p:spPr>
          <a:xfrm>
            <a:off x="8059136" y="5954485"/>
            <a:ext cx="3298372" cy="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452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B0B9AD-90F5-043E-CA7E-2DDDA8C8E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A47D15-AA27-BE96-C2F9-756168B18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테이블 설명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50D1E1F-3B06-69B0-96DC-A4036061A97A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3B595E9E-B1C6-9EAB-2AA8-F903903106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809CB-3A27-F11B-3645-5AE6AACF246B}"/>
              </a:ext>
            </a:extLst>
          </p:cNvPr>
          <p:cNvSpPr txBox="1"/>
          <p:nvPr/>
        </p:nvSpPr>
        <p:spPr>
          <a:xfrm>
            <a:off x="838200" y="1690688"/>
            <a:ext cx="902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3.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rec_histories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: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추천 기록 테이블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262BA6-A289-D404-0449-74594190D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0794"/>
            <a:ext cx="7188200" cy="149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655FE4-6324-908C-DA6A-EAA51B9C4E02}"/>
              </a:ext>
            </a:extLst>
          </p:cNvPr>
          <p:cNvSpPr txBox="1"/>
          <p:nvPr/>
        </p:nvSpPr>
        <p:spPr>
          <a:xfrm>
            <a:off x="838200" y="3799394"/>
            <a:ext cx="8674100" cy="2776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ID :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기록 식별자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USER_ID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추천하거나 받은 사용자 </a:t>
            </a: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RECOMMEND_ID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추천하거나 받은 노래 식별자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IS_SENT : ‘0’-&gt;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추천 받은 것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           </a:t>
            </a: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‘1’-&gt;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추천 보낸 것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D4490-DE5D-013E-FF56-C2EDC2F88FB6}"/>
              </a:ext>
            </a:extLst>
          </p:cNvPr>
          <p:cNvSpPr txBox="1"/>
          <p:nvPr/>
        </p:nvSpPr>
        <p:spPr>
          <a:xfrm>
            <a:off x="5943600" y="3824725"/>
            <a:ext cx="5192486" cy="560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CREATED_AT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레코드 생성 시간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674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2E83C-D41A-52DB-60E9-BFC6D81F4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C7E8A-8B1F-DEC8-52DB-FEAEB40F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테이블 설명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3BADC45-AFD8-B423-C138-A0F3DCD23D84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102C8A2B-6E01-A4EB-3EBF-42AD981F5B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2E28C-5761-ADBA-B526-31E318FEBF80}"/>
              </a:ext>
            </a:extLst>
          </p:cNvPr>
          <p:cNvSpPr txBox="1"/>
          <p:nvPr/>
        </p:nvSpPr>
        <p:spPr>
          <a:xfrm>
            <a:off x="838200" y="1690688"/>
            <a:ext cx="11214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4.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기타 테이블 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NATIONS, GENRES, SEASONS, TIMEZONES, CIRCUMS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08AEA8-4241-9645-9EA4-FB28086BF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2838224"/>
            <a:ext cx="2286000" cy="24003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3B2039D-C57D-399C-689A-F0869CEBB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58" y="2840492"/>
            <a:ext cx="1966193" cy="32841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3ED6BE4-9E87-E5C9-7CE8-2FCFC96F6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5691" y="2803178"/>
            <a:ext cx="2298700" cy="1397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15DF2EC-9663-3F4C-AED8-A4F5D04C0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691" y="4288271"/>
            <a:ext cx="2273300" cy="13716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8CE514-DD72-4C14-A0FC-697D8A844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976" y="2767906"/>
            <a:ext cx="1986414" cy="391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8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98355-2B0A-8C3A-1C4D-CF33AC70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9E1B7-137D-6BE2-4125-F8D47100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91A832-7373-991A-EBD7-FC029C3C1084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74366A90-6ABC-3F4A-219E-E977333DD4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9C59D7-90C4-123D-A11E-D45699B39640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user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create_user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: 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생성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1F1BEA-9051-B3E3-0CAC-CD7CD68D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462" y="2554089"/>
            <a:ext cx="9713076" cy="337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6BD97-A88B-0108-7C9A-2BEBA4C6F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8E2D4F-EAA7-0565-5AE8-D75F9757B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BEA700A-9563-1A8C-3B32-F0CF3DB04C82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2B6584F-0666-16AE-D8FC-81C09833A1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19FC9-9AA5-5594-1554-C7975287D899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user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signin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유무 확인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724AF-0910-1A45-2D84-1381DD0AE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0" y="2701018"/>
            <a:ext cx="64389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E14C8-A7F9-3413-8B81-54681B16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F688F-9D16-3A14-0BB5-382093CD3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C34BB5B-7353-4EA9-E77B-AEC325CDA3FD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2C08C7B-8F8F-7473-2828-28089242C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C7FB82-FDF8-8A0F-6458-66EB963F433C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user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delete_user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삭제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9041A2-3C3B-F865-C0CF-7E2A43476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66190"/>
            <a:ext cx="73025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0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2558C-02B4-9FD9-2D87-D1604690E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A34109-BB39-5831-17F0-DB726634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56FC4BB-CD54-4CF2-31B0-A909B3D35652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D78751F1-9F95-0186-A107-8968235C2B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4B985-F1F3-BB4D-1EC3-F08A387F1124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user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1"/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update_password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비밀번호 수정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761A11-A19F-2AEA-B861-24901583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2838224"/>
            <a:ext cx="7772400" cy="308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88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11A74-91A0-2712-8D50-320F3FE95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5333B4-BEBD-5E65-ABDC-565A2735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C536574-9B42-0BBE-91C3-80AC7679212E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284AF469-3BAC-68D6-D3DE-3CAD8FB2F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34DE3-9180-82CC-BE94-849989A7F9CD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insert_recommend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추천하기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77DD5F-F4C4-A7A0-6650-CF7CD0AFA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399"/>
          <a:stretch/>
        </p:blipFill>
        <p:spPr>
          <a:xfrm>
            <a:off x="1808018" y="3276600"/>
            <a:ext cx="8056418" cy="24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8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F8119-0DEC-604B-9132-747EDBE3D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78B32-A749-94C3-0DB0-BCDB8008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D195297-8ABA-F43A-E5F0-4A47D47FFB74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316138BD-2119-879C-4088-5085A0E167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D7133-C24A-78C1-3B74-BBAEFD4C2E4A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insert_recommend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추천하기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FCDD9D-7751-D877-838B-DBEFB58AF8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02"/>
          <a:stretch/>
        </p:blipFill>
        <p:spPr>
          <a:xfrm>
            <a:off x="2067790" y="3429000"/>
            <a:ext cx="8056418" cy="17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14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74C8C-D048-4B23-E5CC-CA2F195D3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34F48-061F-5B29-E076-1E854792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F06D9A5-E46C-10D1-DAD4-6CFB8943EB77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57B10C84-B372-A190-5C4E-5BD41C1A1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3692F3-4D65-B907-717A-A3E2EA29E732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select_recommends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특정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id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의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recommend 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가져옴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C734CA-183C-119B-9D63-24E3AC703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49" y="3378200"/>
            <a:ext cx="57785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61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F07DC-7E73-9927-4E6A-362C51127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B30846-68C9-4EF7-F377-0C960F3B3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BB5BE4D-C93A-31D0-B635-7DDA28AC04B6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24CED425-093F-14F8-010F-D30F29763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26A46-1EAD-BCEF-2078-EAEED09928D4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get_recommend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추천받기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0C60C3-CEB7-5611-02FD-0B44FE9AC8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289"/>
          <a:stretch/>
        </p:blipFill>
        <p:spPr>
          <a:xfrm>
            <a:off x="1185970" y="2928258"/>
            <a:ext cx="9820058" cy="15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4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D1D8B-DAA3-CD22-6538-D0C1CBAD8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목차</a:t>
            </a:r>
          </a:p>
        </p:txBody>
      </p:sp>
      <p:pic>
        <p:nvPicPr>
          <p:cNvPr id="3" name="그림 2" descr="클립아트, 미소, 만화 영화이(가) 표시된 사진&#10;&#10;자동 생성된 설명">
            <a:extLst>
              <a:ext uri="{FF2B5EF4-FFF2-40B4-BE49-F238E27FC236}">
                <a16:creationId xmlns:a16="http://schemas.microsoft.com/office/drawing/2014/main" id="{E1C5E67F-ACD0-C5C2-06A0-D4861971CE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7546" t="8171" r="18417" b="19107"/>
          <a:stretch/>
        </p:blipFill>
        <p:spPr>
          <a:xfrm>
            <a:off x="9361715" y="4005942"/>
            <a:ext cx="2830285" cy="2409174"/>
          </a:xfrm>
          <a:prstGeom prst="rect">
            <a:avLst/>
          </a:prstGeom>
        </p:spPr>
      </p:pic>
      <p:sp>
        <p:nvSpPr>
          <p:cNvPr id="4" name="모서리가 둥근 사각형 설명선[R] 3">
            <a:extLst>
              <a:ext uri="{FF2B5EF4-FFF2-40B4-BE49-F238E27FC236}">
                <a16:creationId xmlns:a16="http://schemas.microsoft.com/office/drawing/2014/main" id="{2240A350-BD21-9ED6-8168-CC60051BC021}"/>
              </a:ext>
            </a:extLst>
          </p:cNvPr>
          <p:cNvSpPr/>
          <p:nvPr/>
        </p:nvSpPr>
        <p:spPr>
          <a:xfrm>
            <a:off x="402769" y="1657349"/>
            <a:ext cx="8795656" cy="4697186"/>
          </a:xfrm>
          <a:prstGeom prst="wedgeRoundRectCallout">
            <a:avLst>
              <a:gd name="adj1" fmla="val 65612"/>
              <a:gd name="adj2" fmla="val -2022"/>
              <a:gd name="adj3" fmla="val 16667"/>
            </a:avLst>
          </a:prstGeom>
          <a:solidFill>
            <a:srgbClr val="FFFFFF">
              <a:alpha val="6078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Font typeface="+mj-lt"/>
              <a:buAutoNum type="arabicPeriod"/>
            </a:pP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2734E-60BB-7718-4A2B-8425E01C4F52}"/>
              </a:ext>
            </a:extLst>
          </p:cNvPr>
          <p:cNvSpPr txBox="1"/>
          <p:nvPr/>
        </p:nvSpPr>
        <p:spPr>
          <a:xfrm>
            <a:off x="2103661" y="2236227"/>
            <a:ext cx="53938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개발 환경 및 일정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데이터 베이스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화면 설명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2161474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2EA1-53B2-B40E-80B9-205B74333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ECB03-B9D5-5FE8-ECFE-476E4363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DBB9D9B-A364-AD6A-8D29-5CAF15D21A93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98DB5661-8BFD-AB17-9F51-8973F9E059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2D9013-A1AE-3A4F-0DC0-59E84785891E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get_recommend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추천받기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B46173-DC8F-CA61-63F7-8E1D9F85B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11"/>
          <a:stretch/>
        </p:blipFill>
        <p:spPr>
          <a:xfrm>
            <a:off x="1315805" y="2453490"/>
            <a:ext cx="9560390" cy="357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62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731CE7-912B-1E62-2DBC-2DE9F3DF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4C6AC-D170-CF17-7CE4-7B67F40B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DE7B291-0B22-1758-5206-7B483702290F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A2D03B61-9CF8-711C-028E-4423AAA19C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96A4A4-4DD6-9E36-E478-AC13457BE30D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 recommends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add_frequency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빈도 추가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22C885-CD1C-14DF-69A2-26FCE220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787" y="2878713"/>
            <a:ext cx="9716423" cy="24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27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76CE-ECDF-B949-C8D6-83F8AB64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7A1B7-0227-8A44-B247-72222CE9E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DE05E58-E009-004E-01DF-47582CE2EDFD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0127FB63-C254-ECCC-7246-E1D6326BD6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252AE1-8082-5172-EE58-0414763242CC}"/>
              </a:ext>
            </a:extLst>
          </p:cNvPr>
          <p:cNvSpPr txBox="1"/>
          <p:nvPr/>
        </p:nvSpPr>
        <p:spPr>
          <a:xfrm>
            <a:off x="838199" y="1690688"/>
            <a:ext cx="11342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3. histories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insert_history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기록 삽입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318423-BB37-D82D-62A8-35EF7A60E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902" y="2891291"/>
            <a:ext cx="9460196" cy="22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54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FCB91-8155-DE2A-8F8D-443F16BED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65AAEA-5D60-44E5-BF5F-51547790E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67BF0B5-4A72-CA7A-3486-171F651B27A3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722C0D9A-27CF-359E-6A87-DAF6EF261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96438-518E-99C5-0FD7-F69054B2D17C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3. histories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get_recent_history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최근 기록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30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개 출력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8DBC6E-19DA-F69A-71B3-8433D23B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71" y="3036862"/>
            <a:ext cx="9905857" cy="26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11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68EB-B0CD-D20C-A148-C3AC37CEFA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A64B4-C555-ECAB-F55B-F007325D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프로시저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00CA44-8BB9-17BF-6D1F-DE16F6982928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A1751AB8-48A5-7F1A-8A11-A729CD07C6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38799-B953-5E8B-517B-1E5E19E41BDA}"/>
              </a:ext>
            </a:extLst>
          </p:cNvPr>
          <p:cNvSpPr txBox="1"/>
          <p:nvPr/>
        </p:nvSpPr>
        <p:spPr>
          <a:xfrm>
            <a:off x="838199" y="1690688"/>
            <a:ext cx="113429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3. histories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관련 프로시저 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	- </a:t>
            </a:r>
            <a:r>
              <a:rPr kumimoji="1" lang="en-US" altLang="ko-KR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select_user_recommend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특정 사용자의 기록 출력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D10A35-AEB5-1AA7-BB57-2186C3545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64" y="3068419"/>
            <a:ext cx="9731671" cy="23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6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76D47-3083-9828-9E18-A5ADB328A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2957AB-A4AE-EFD8-E433-F506B8E8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사이트맵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BE47091-CAA7-7A63-7DB4-416964440DEC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68DB924B-6333-7481-E479-37485603AE2A}"/>
              </a:ext>
            </a:extLst>
          </p:cNvPr>
          <p:cNvSpPr/>
          <p:nvPr/>
        </p:nvSpPr>
        <p:spPr>
          <a:xfrm>
            <a:off x="7319156" y="2158773"/>
            <a:ext cx="870857" cy="46808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index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B123D847-BA60-9FD0-0F1C-610D9D69329A}"/>
              </a:ext>
            </a:extLst>
          </p:cNvPr>
          <p:cNvSpPr/>
          <p:nvPr/>
        </p:nvSpPr>
        <p:spPr>
          <a:xfrm>
            <a:off x="8603671" y="2158773"/>
            <a:ext cx="1066801" cy="46808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sign up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BD4ADD15-94E6-8B96-3452-5DD15D87DB00}"/>
              </a:ext>
            </a:extLst>
          </p:cNvPr>
          <p:cNvSpPr/>
          <p:nvPr/>
        </p:nvSpPr>
        <p:spPr>
          <a:xfrm>
            <a:off x="8603671" y="2838224"/>
            <a:ext cx="1099455" cy="46808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sign in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6D7A77D3-6B22-2CB3-2D42-191A8412BF4E}"/>
              </a:ext>
            </a:extLst>
          </p:cNvPr>
          <p:cNvSpPr/>
          <p:nvPr/>
        </p:nvSpPr>
        <p:spPr>
          <a:xfrm>
            <a:off x="3332269" y="2158772"/>
            <a:ext cx="1099455" cy="46808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my page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D9838E22-8644-71D5-DDBB-CEFCFED7FA56}"/>
              </a:ext>
            </a:extLst>
          </p:cNvPr>
          <p:cNvSpPr/>
          <p:nvPr/>
        </p:nvSpPr>
        <p:spPr>
          <a:xfrm>
            <a:off x="1938899" y="2158772"/>
            <a:ext cx="1099455" cy="468085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modify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921963F-ACBA-F725-4986-D8FD077A1B77}"/>
              </a:ext>
            </a:extLst>
          </p:cNvPr>
          <p:cNvSpPr/>
          <p:nvPr/>
        </p:nvSpPr>
        <p:spPr>
          <a:xfrm>
            <a:off x="4412673" y="3318786"/>
            <a:ext cx="1534886" cy="6597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send recommend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9CEB231-8AF0-57DF-1CDE-30A80A707AB8}"/>
              </a:ext>
            </a:extLst>
          </p:cNvPr>
          <p:cNvSpPr/>
          <p:nvPr/>
        </p:nvSpPr>
        <p:spPr>
          <a:xfrm>
            <a:off x="6655127" y="3318786"/>
            <a:ext cx="1534886" cy="6597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get recommend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ACAA03E-0494-4115-8061-4DE1DA86756C}"/>
              </a:ext>
            </a:extLst>
          </p:cNvPr>
          <p:cNvSpPr/>
          <p:nvPr/>
        </p:nvSpPr>
        <p:spPr>
          <a:xfrm>
            <a:off x="6655127" y="4230007"/>
            <a:ext cx="1534886" cy="6597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result list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CB1330D3-80AE-FE8E-911F-1BF4DD86109E}"/>
              </a:ext>
            </a:extLst>
          </p:cNvPr>
          <p:cNvSpPr/>
          <p:nvPr/>
        </p:nvSpPr>
        <p:spPr>
          <a:xfrm>
            <a:off x="6655127" y="5189992"/>
            <a:ext cx="1534886" cy="6597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play music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FE400D5B-2660-120E-C57B-A2143B9F2EC8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 flipH="1">
            <a:off x="7422570" y="2626858"/>
            <a:ext cx="332015" cy="691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5CF052F-EEB0-4CC2-2B59-82F7532B6C0A}"/>
              </a:ext>
            </a:extLst>
          </p:cNvPr>
          <p:cNvCxnSpPr>
            <a:endCxn id="27" idx="0"/>
          </p:cNvCxnSpPr>
          <p:nvPr/>
        </p:nvCxnSpPr>
        <p:spPr>
          <a:xfrm flipH="1">
            <a:off x="5180116" y="2626858"/>
            <a:ext cx="2574468" cy="6919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165FCB-6B8F-DA27-3E5B-D7C69E65C864}"/>
              </a:ext>
            </a:extLst>
          </p:cNvPr>
          <p:cNvCxnSpPr>
            <a:cxnSpLocks/>
            <a:stCxn id="22" idx="1"/>
            <a:endCxn id="25" idx="3"/>
          </p:cNvCxnSpPr>
          <p:nvPr/>
        </p:nvCxnSpPr>
        <p:spPr>
          <a:xfrm flipH="1" flipV="1">
            <a:off x="4431724" y="2392815"/>
            <a:ext cx="288743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EFCB64E-483F-62D0-FBC5-5F3DF94CA0E3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3038354" y="2392814"/>
            <a:ext cx="293915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80BF8DC-6EE8-60C7-E216-54620804F9D8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8190013" y="2392816"/>
            <a:ext cx="41365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ED5F49F-D276-CAF0-72AF-33BF14AA74C6}"/>
              </a:ext>
            </a:extLst>
          </p:cNvPr>
          <p:cNvCxnSpPr>
            <a:cxnSpLocks/>
          </p:cNvCxnSpPr>
          <p:nvPr/>
        </p:nvCxnSpPr>
        <p:spPr>
          <a:xfrm>
            <a:off x="8190013" y="2392815"/>
            <a:ext cx="413658" cy="713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05974A5-198B-14C1-CFB8-FA557B91166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7422570" y="3978504"/>
            <a:ext cx="0" cy="2515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19E6188D-CEED-DD0B-9CF6-CF6086515BE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422570" y="4889725"/>
            <a:ext cx="0" cy="300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33B5B1BB-BA3C-ABBB-6CAC-3560AF3AFD96}"/>
              </a:ext>
            </a:extLst>
          </p:cNvPr>
          <p:cNvSpPr/>
          <p:nvPr/>
        </p:nvSpPr>
        <p:spPr>
          <a:xfrm>
            <a:off x="4412673" y="4380140"/>
            <a:ext cx="1534886" cy="659718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recent recommend</a:t>
            </a:r>
            <a:endParaRPr kumimoji="1" lang="ko-KR" altLang="en-US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8DFBF85-7B68-3667-8428-45DF5631532D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5947559" y="3648645"/>
            <a:ext cx="707568" cy="11133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9D89355B-E70E-B948-4C93-202463D3FBFD}"/>
              </a:ext>
            </a:extLst>
          </p:cNvPr>
          <p:cNvCxnSpPr>
            <a:cxnSpLocks/>
            <a:stCxn id="27" idx="2"/>
            <a:endCxn id="55" idx="0"/>
          </p:cNvCxnSpPr>
          <p:nvPr/>
        </p:nvCxnSpPr>
        <p:spPr>
          <a:xfrm>
            <a:off x="5180116" y="3978504"/>
            <a:ext cx="0" cy="4016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[E] 5">
            <a:extLst>
              <a:ext uri="{FF2B5EF4-FFF2-40B4-BE49-F238E27FC236}">
                <a16:creationId xmlns:a16="http://schemas.microsoft.com/office/drawing/2014/main" id="{87C5C360-08EA-9A76-80DD-4AAE07015A65}"/>
              </a:ext>
            </a:extLst>
          </p:cNvPr>
          <p:cNvCxnSpPr>
            <a:cxnSpLocks/>
            <a:stCxn id="25" idx="2"/>
            <a:endCxn id="30" idx="1"/>
          </p:cNvCxnSpPr>
          <p:nvPr/>
        </p:nvCxnSpPr>
        <p:spPr>
          <a:xfrm rot="16200000" flipH="1">
            <a:off x="3822065" y="2686789"/>
            <a:ext cx="2892994" cy="277313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[E] 7">
            <a:extLst>
              <a:ext uri="{FF2B5EF4-FFF2-40B4-BE49-F238E27FC236}">
                <a16:creationId xmlns:a16="http://schemas.microsoft.com/office/drawing/2014/main" id="{88FCDCEB-FE48-52EC-EE3B-108A47BB40D0}"/>
              </a:ext>
            </a:extLst>
          </p:cNvPr>
          <p:cNvCxnSpPr>
            <a:cxnSpLocks/>
            <a:stCxn id="55" idx="2"/>
          </p:cNvCxnSpPr>
          <p:nvPr/>
        </p:nvCxnSpPr>
        <p:spPr>
          <a:xfrm rot="16200000" flipH="1">
            <a:off x="5677625" y="4542348"/>
            <a:ext cx="479993" cy="14750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97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10EED-72C8-DA5F-8BDE-606D10E1A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2EAB33-6C0B-DDEB-3655-EDC758D0E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메인페이지</a:t>
            </a:r>
            <a:r>
              <a:rPr kumimoji="1" lang="en-US" altLang="ko-KR" dirty="0"/>
              <a:t>(index)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48F11D0-4883-4BF2-D8BC-D65C393A8CD9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텍스트, 만화 영화, 스크린샷, 그래픽이(가) 표시된 사진&#10;&#10;자동 생성된 설명">
            <a:extLst>
              <a:ext uri="{FF2B5EF4-FFF2-40B4-BE49-F238E27FC236}">
                <a16:creationId xmlns:a16="http://schemas.microsoft.com/office/drawing/2014/main" id="{7F471F5A-150F-6A7D-05E2-FECF48983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6933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E14036-541F-7BD0-3746-8B559C552308}"/>
              </a:ext>
            </a:extLst>
          </p:cNvPr>
          <p:cNvSpPr/>
          <p:nvPr/>
        </p:nvSpPr>
        <p:spPr>
          <a:xfrm>
            <a:off x="8515350" y="1840230"/>
            <a:ext cx="54864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C563ADF-2D4D-E1B0-4373-861A1DBA680B}"/>
              </a:ext>
            </a:extLst>
          </p:cNvPr>
          <p:cNvSpPr/>
          <p:nvPr/>
        </p:nvSpPr>
        <p:spPr>
          <a:xfrm>
            <a:off x="9154341" y="1840230"/>
            <a:ext cx="54864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33" name="직선 연결선[R] 32">
            <a:extLst>
              <a:ext uri="{FF2B5EF4-FFF2-40B4-BE49-F238E27FC236}">
                <a16:creationId xmlns:a16="http://schemas.microsoft.com/office/drawing/2014/main" id="{65FF0FF0-1B29-8408-A603-B84CBAB33BB9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8789670" y="2023110"/>
            <a:ext cx="1108710" cy="301752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F4A145A-D1FE-D830-FD38-FD8C65149EC6}"/>
              </a:ext>
            </a:extLst>
          </p:cNvPr>
          <p:cNvSpPr txBox="1"/>
          <p:nvPr/>
        </p:nvSpPr>
        <p:spPr>
          <a:xfrm>
            <a:off x="9898380" y="4726721"/>
            <a:ext cx="195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로그인 화면으로 이동</a:t>
            </a: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247A246-73C0-9F8A-2C81-B9C9B303D388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9428661" y="2023110"/>
            <a:ext cx="469719" cy="190738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E1D1907-8C10-5E00-9174-70F6A64FC627}"/>
              </a:ext>
            </a:extLst>
          </p:cNvPr>
          <p:cNvSpPr txBox="1"/>
          <p:nvPr/>
        </p:nvSpPr>
        <p:spPr>
          <a:xfrm>
            <a:off x="9898380" y="3616585"/>
            <a:ext cx="214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회원가입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2134101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E7E90-92E0-F385-8E36-02A2232C8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DF0F2-EB31-4F71-6997-DC4CF10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메인페이지</a:t>
            </a:r>
            <a:r>
              <a:rPr kumimoji="1" lang="en-US" altLang="ko-KR" dirty="0"/>
              <a:t>(index)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2AC1EDB-522C-128E-BA78-7774FE2785B1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5" name="그림 14" descr="텍스트, 만화 영화, 스크린샷, 그래픽이(가) 표시된 사진&#10;&#10;자동 생성된 설명">
            <a:extLst>
              <a:ext uri="{FF2B5EF4-FFF2-40B4-BE49-F238E27FC236}">
                <a16:creationId xmlns:a16="http://schemas.microsoft.com/office/drawing/2014/main" id="{52A4C289-7BD8-BCFE-BC3D-2FA59082B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69334"/>
          </a:xfrm>
          <a:prstGeom prst="rect">
            <a:avLst/>
          </a:prstGeom>
        </p:spPr>
      </p:pic>
      <p:pic>
        <p:nvPicPr>
          <p:cNvPr id="13" name="그림 12" descr="텍스트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A0215566-FF6F-CEF3-73A5-567A2F88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520932"/>
          </a:xfrm>
          <a:prstGeom prst="rect">
            <a:avLst/>
          </a:prstGeom>
        </p:spPr>
      </p:pic>
      <p:sp>
        <p:nvSpPr>
          <p:cNvPr id="17" name="구름 16">
            <a:extLst>
              <a:ext uri="{FF2B5EF4-FFF2-40B4-BE49-F238E27FC236}">
                <a16:creationId xmlns:a16="http://schemas.microsoft.com/office/drawing/2014/main" id="{2E092A10-5A5F-EE22-5C29-6C5CD4C5EEA5}"/>
              </a:ext>
            </a:extLst>
          </p:cNvPr>
          <p:cNvSpPr/>
          <p:nvPr/>
        </p:nvSpPr>
        <p:spPr>
          <a:xfrm>
            <a:off x="7620" y="4617720"/>
            <a:ext cx="5646420" cy="2240280"/>
          </a:xfrm>
          <a:prstGeom prst="cloud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로그인 시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추천하기 </a:t>
            </a:r>
            <a:r>
              <a:rPr kumimoji="1" lang="en-US" altLang="ko-KR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ko-KR" altLang="en-US" sz="1800" dirty="0" err="1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추천받기</a:t>
            </a: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버튼 활성화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로그아웃 </a:t>
            </a:r>
            <a:r>
              <a:rPr kumimoji="1" lang="en-US" altLang="ko-KR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마이페이지 버튼 활성화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678B07-738A-4A25-6804-9CF9BAC2869C}"/>
              </a:ext>
            </a:extLst>
          </p:cNvPr>
          <p:cNvSpPr/>
          <p:nvPr/>
        </p:nvSpPr>
        <p:spPr>
          <a:xfrm>
            <a:off x="3280410" y="4023360"/>
            <a:ext cx="2468880" cy="70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95EB9398-D9A0-D67A-2983-7AFFC7990B19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2654073" y="3470566"/>
            <a:ext cx="626337" cy="90447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DD114EC-4FD0-5F01-D6D0-A6EB03966864}"/>
              </a:ext>
            </a:extLst>
          </p:cNvPr>
          <p:cNvSpPr txBox="1"/>
          <p:nvPr/>
        </p:nvSpPr>
        <p:spPr>
          <a:xfrm>
            <a:off x="448083" y="3118035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추천받기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화면으로 이동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2DB1A04-1FB6-1B62-DD10-9981F0E4642F}"/>
              </a:ext>
            </a:extLst>
          </p:cNvPr>
          <p:cNvSpPr/>
          <p:nvPr/>
        </p:nvSpPr>
        <p:spPr>
          <a:xfrm>
            <a:off x="3280410" y="3257251"/>
            <a:ext cx="2468880" cy="7033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FA97CDA4-9A66-A8E6-E983-421CE1321755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2732586" y="2346276"/>
            <a:ext cx="547824" cy="126265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67DEB46-1234-5C08-A773-85296ED89726}"/>
              </a:ext>
            </a:extLst>
          </p:cNvPr>
          <p:cNvSpPr txBox="1"/>
          <p:nvPr/>
        </p:nvSpPr>
        <p:spPr>
          <a:xfrm>
            <a:off x="526596" y="2023110"/>
            <a:ext cx="220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추천하기 화면으로 이동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B28D1C-B4E3-3953-D11A-C4DA9C6601AD}"/>
              </a:ext>
            </a:extLst>
          </p:cNvPr>
          <p:cNvSpPr/>
          <p:nvPr/>
        </p:nvSpPr>
        <p:spPr>
          <a:xfrm>
            <a:off x="8369345" y="1828800"/>
            <a:ext cx="548640" cy="182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3F511C-7C53-51AF-AE7E-EB28CB5F7896}"/>
              </a:ext>
            </a:extLst>
          </p:cNvPr>
          <p:cNvSpPr/>
          <p:nvPr/>
        </p:nvSpPr>
        <p:spPr>
          <a:xfrm>
            <a:off x="8981529" y="1828800"/>
            <a:ext cx="742682" cy="1943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AB466FED-5F2D-4EB8-8DB7-74681E936FD4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8681628" y="2023110"/>
            <a:ext cx="1216752" cy="315601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6FA3B8A-CA1B-085D-B7D8-C3832DF99D8E}"/>
              </a:ext>
            </a:extLst>
          </p:cNvPr>
          <p:cNvSpPr txBox="1"/>
          <p:nvPr/>
        </p:nvSpPr>
        <p:spPr>
          <a:xfrm>
            <a:off x="9898380" y="4717464"/>
            <a:ext cx="17819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로그아웃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로그인 전 메인으로 이동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23574CC0-8E30-017D-7F00-C356641B3FB4}"/>
              </a:ext>
            </a:extLst>
          </p:cNvPr>
          <p:cNvCxnSpPr>
            <a:cxnSpLocks/>
            <a:stCxn id="20" idx="2"/>
            <a:endCxn id="24" idx="1"/>
          </p:cNvCxnSpPr>
          <p:nvPr/>
        </p:nvCxnSpPr>
        <p:spPr>
          <a:xfrm>
            <a:off x="9352870" y="2023110"/>
            <a:ext cx="545509" cy="191664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67CE73-81A5-6F29-0B9A-4904CCEEA280}"/>
              </a:ext>
            </a:extLst>
          </p:cNvPr>
          <p:cNvSpPr txBox="1"/>
          <p:nvPr/>
        </p:nvSpPr>
        <p:spPr>
          <a:xfrm>
            <a:off x="9898379" y="3616585"/>
            <a:ext cx="2400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마이페이지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44877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A775B-6272-5607-ABDE-D69D3384E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7605E-54EE-4163-860E-06229DBFF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회원가입</a:t>
            </a:r>
            <a:r>
              <a:rPr kumimoji="1" lang="en-US" altLang="ko-KR" dirty="0"/>
              <a:t>(sign up)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32955A2-6AB4-A2E2-E6FF-31D31C14A742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 descr="텍스트, 스크린샷, 무지개이(가) 표시된 사진&#10;&#10;자동 생성된 설명">
            <a:extLst>
              <a:ext uri="{FF2B5EF4-FFF2-40B4-BE49-F238E27FC236}">
                <a16:creationId xmlns:a16="http://schemas.microsoft.com/office/drawing/2014/main" id="{571AA0B8-4FE2-D5FF-D6BA-20426E60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789" y="1770698"/>
            <a:ext cx="7772400" cy="4406781"/>
          </a:xfrm>
          <a:prstGeom prst="rect">
            <a:avLst/>
          </a:prstGeom>
        </p:spPr>
      </p:pic>
      <p:sp>
        <p:nvSpPr>
          <p:cNvPr id="17" name="구름 16">
            <a:extLst>
              <a:ext uri="{FF2B5EF4-FFF2-40B4-BE49-F238E27FC236}">
                <a16:creationId xmlns:a16="http://schemas.microsoft.com/office/drawing/2014/main" id="{30DABD9E-2ACD-A0B6-7EEC-B1708FBCA955}"/>
              </a:ext>
            </a:extLst>
          </p:cNvPr>
          <p:cNvSpPr/>
          <p:nvPr/>
        </p:nvSpPr>
        <p:spPr>
          <a:xfrm>
            <a:off x="7620" y="4617720"/>
            <a:ext cx="5993130" cy="2240280"/>
          </a:xfrm>
          <a:prstGeom prst="cloud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회원가입 시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성공 시 로그인 페이지로 이동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실패 시 팝업 후 </a:t>
            </a:r>
            <a:r>
              <a:rPr kumimoji="1" lang="ko-KR" altLang="en-US" sz="1800" dirty="0" err="1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새로고침</a:t>
            </a:r>
            <a:endParaRPr kumimoji="1" lang="ko-KR" altLang="en-US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CA3AD9-6EEE-7736-86B1-45DE63C99478}"/>
              </a:ext>
            </a:extLst>
          </p:cNvPr>
          <p:cNvSpPr/>
          <p:nvPr/>
        </p:nvSpPr>
        <p:spPr>
          <a:xfrm>
            <a:off x="4132487" y="3025010"/>
            <a:ext cx="4549140" cy="133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B0BD3693-D88C-4B9E-EF1C-555D41A389B9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 flipV="1">
            <a:off x="3257550" y="2900273"/>
            <a:ext cx="874937" cy="79035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71A71F-CB99-01F6-751F-DB3DD10EF438}"/>
              </a:ext>
            </a:extLst>
          </p:cNvPr>
          <p:cNvSpPr txBox="1"/>
          <p:nvPr/>
        </p:nvSpPr>
        <p:spPr>
          <a:xfrm>
            <a:off x="526596" y="2023110"/>
            <a:ext cx="273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아이디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비밀번호 입력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id : </a:t>
            </a:r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영소문자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숫자 포함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6~12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자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비밀번호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: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영소문자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특수문자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숫자 포함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5~16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자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294400-7262-FFCA-F467-02E088B19C94}"/>
              </a:ext>
            </a:extLst>
          </p:cNvPr>
          <p:cNvSpPr/>
          <p:nvPr/>
        </p:nvSpPr>
        <p:spPr>
          <a:xfrm>
            <a:off x="5844542" y="4485449"/>
            <a:ext cx="1049112" cy="70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3ED891F-BBA7-C2F0-91F7-445DA1AE39D0}"/>
              </a:ext>
            </a:extLst>
          </p:cNvPr>
          <p:cNvSpPr/>
          <p:nvPr/>
        </p:nvSpPr>
        <p:spPr>
          <a:xfrm>
            <a:off x="7938945" y="4480987"/>
            <a:ext cx="742682" cy="7078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CD913CDC-F4BA-6BD1-FCCB-32CDE9668EE9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 rot="16200000" flipH="1">
            <a:off x="7864569" y="3693337"/>
            <a:ext cx="538339" cy="3529281"/>
          </a:xfrm>
          <a:prstGeom prst="bentConnector2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7FC32E0-8B18-960B-48F4-C142E394B5FA}"/>
              </a:ext>
            </a:extLst>
          </p:cNvPr>
          <p:cNvSpPr txBox="1"/>
          <p:nvPr/>
        </p:nvSpPr>
        <p:spPr>
          <a:xfrm>
            <a:off x="9898379" y="5265483"/>
            <a:ext cx="2146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회원가입 진행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-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성공 시 로그인 화면으로 이동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3B33A6B-C958-BB01-CA24-BEB876AF4097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8681627" y="4127654"/>
            <a:ext cx="1099320" cy="7072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1605784-9BC5-8CC8-D806-E4D3F94AABEC}"/>
              </a:ext>
            </a:extLst>
          </p:cNvPr>
          <p:cNvSpPr txBox="1"/>
          <p:nvPr/>
        </p:nvSpPr>
        <p:spPr>
          <a:xfrm>
            <a:off x="9780947" y="3942988"/>
            <a:ext cx="240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메인페이지로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294532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8C73E-8565-8AFE-3F85-7D785F384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C46C1-5752-DD28-2728-4B4A00EBD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로그인</a:t>
            </a:r>
            <a:r>
              <a:rPr kumimoji="1" lang="en-US" altLang="ko-KR" dirty="0"/>
              <a:t>(sign in)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1DDCFE1-227B-3648-7D0F-40214B01A015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04DA7F24-008C-6451-B1F3-72AC360F7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98" y="1682441"/>
            <a:ext cx="7772400" cy="4521094"/>
          </a:xfrm>
          <a:prstGeom prst="rect">
            <a:avLst/>
          </a:prstGeom>
        </p:spPr>
      </p:pic>
      <p:sp>
        <p:nvSpPr>
          <p:cNvPr id="17" name="구름 16">
            <a:extLst>
              <a:ext uri="{FF2B5EF4-FFF2-40B4-BE49-F238E27FC236}">
                <a16:creationId xmlns:a16="http://schemas.microsoft.com/office/drawing/2014/main" id="{6330F7A6-0228-7FEB-C0B6-13894F50D018}"/>
              </a:ext>
            </a:extLst>
          </p:cNvPr>
          <p:cNvSpPr/>
          <p:nvPr/>
        </p:nvSpPr>
        <p:spPr>
          <a:xfrm>
            <a:off x="7620" y="4617720"/>
            <a:ext cx="5993130" cy="2240280"/>
          </a:xfrm>
          <a:prstGeom prst="cloud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로그인 시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성공 시 메인 페이지로 이동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실패 시 팝업 후 </a:t>
            </a:r>
            <a:r>
              <a:rPr kumimoji="1" lang="ko-KR" altLang="en-US" sz="1800" dirty="0" err="1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새로고침</a:t>
            </a:r>
            <a:endParaRPr kumimoji="1" lang="ko-KR" altLang="en-US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828E64-11FA-FCCF-F1A2-C094DBE48357}"/>
              </a:ext>
            </a:extLst>
          </p:cNvPr>
          <p:cNvSpPr/>
          <p:nvPr/>
        </p:nvSpPr>
        <p:spPr>
          <a:xfrm>
            <a:off x="4132487" y="3025010"/>
            <a:ext cx="4549140" cy="1331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533A8BF6-C7A1-B50A-D43E-96CBD5F9230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63140" y="2669441"/>
            <a:ext cx="1869347" cy="10211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64C9F26-3FE3-B2E6-964A-EA60F27C285F}"/>
              </a:ext>
            </a:extLst>
          </p:cNvPr>
          <p:cNvSpPr txBox="1"/>
          <p:nvPr/>
        </p:nvSpPr>
        <p:spPr>
          <a:xfrm>
            <a:off x="526596" y="2023110"/>
            <a:ext cx="345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아이디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비밀번호 입력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입력 없으면 버튼 비활성화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2387CF-CD24-C0AC-3EBE-3AE78214CFFA}"/>
              </a:ext>
            </a:extLst>
          </p:cNvPr>
          <p:cNvSpPr/>
          <p:nvPr/>
        </p:nvSpPr>
        <p:spPr>
          <a:xfrm>
            <a:off x="5844542" y="4485449"/>
            <a:ext cx="1049112" cy="70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ABC6F-316A-5EFA-FFAF-A0E6EAEE832B}"/>
              </a:ext>
            </a:extLst>
          </p:cNvPr>
          <p:cNvSpPr/>
          <p:nvPr/>
        </p:nvSpPr>
        <p:spPr>
          <a:xfrm>
            <a:off x="7938945" y="4485449"/>
            <a:ext cx="742682" cy="70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E13F42E9-CE43-3A87-E112-21C7882564A2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>
            <a:off x="6369098" y="5188809"/>
            <a:ext cx="3292109" cy="61819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44532C-77E2-BCC5-3A15-2C900A8C94B2}"/>
              </a:ext>
            </a:extLst>
          </p:cNvPr>
          <p:cNvSpPr txBox="1"/>
          <p:nvPr/>
        </p:nvSpPr>
        <p:spPr>
          <a:xfrm>
            <a:off x="9661207" y="5345339"/>
            <a:ext cx="255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로그인 실행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성공 시 </a:t>
            </a:r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메인페이지로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이동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625A4FC-D9DC-A059-2C7C-113EBDFB08BF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8681627" y="4127654"/>
            <a:ext cx="1099320" cy="70947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B12D65-7945-7C41-4ECA-54B521D1BFCC}"/>
              </a:ext>
            </a:extLst>
          </p:cNvPr>
          <p:cNvSpPr txBox="1"/>
          <p:nvPr/>
        </p:nvSpPr>
        <p:spPr>
          <a:xfrm>
            <a:off x="9780947" y="3942988"/>
            <a:ext cx="240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메인페이지로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7790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E42AE-7324-FC94-BF7F-3DE58B7CA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A0D58-7537-272C-9472-C2CEB830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개발 환경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4BB029F-2FF4-F9D6-0D35-75B990FD34E2}"/>
              </a:ext>
            </a:extLst>
          </p:cNvPr>
          <p:cNvSpPr/>
          <p:nvPr/>
        </p:nvSpPr>
        <p:spPr>
          <a:xfrm>
            <a:off x="408214" y="1690688"/>
            <a:ext cx="11103429" cy="4693783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BEE51-43F2-E369-8F79-642794601B03}"/>
              </a:ext>
            </a:extLst>
          </p:cNvPr>
          <p:cNvSpPr txBox="1"/>
          <p:nvPr/>
        </p:nvSpPr>
        <p:spPr>
          <a:xfrm>
            <a:off x="838200" y="1690688"/>
            <a:ext cx="8674100" cy="3916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개발 언어 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프론트 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: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HTML, CSS, JavaScript, JSP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백엔드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: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Java, JSP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개발 도구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IDE : IntelliJ, Eclipse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Database : </a:t>
            </a:r>
            <a:r>
              <a:rPr kumimoji="1" lang="en-US" altLang="ko-KR" sz="28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SqlDeveloper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, </a:t>
            </a:r>
            <a:r>
              <a:rPr kumimoji="1" lang="en-US" altLang="ko-KR" sz="28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DBeaver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데이터베이스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: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Oracle 21.c Express</a:t>
            </a:r>
          </a:p>
        </p:txBody>
      </p:sp>
    </p:spTree>
    <p:extLst>
      <p:ext uri="{BB962C8B-B14F-4D97-AF65-F5344CB8AC3E}">
        <p14:creationId xmlns:p14="http://schemas.microsoft.com/office/powerpoint/2010/main" val="3973617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6721-D372-DF08-8B9F-3F057C24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F60D4-BD3E-1E6C-FA6D-5A6B8E2B9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마이페이지</a:t>
            </a:r>
            <a:r>
              <a:rPr kumimoji="1" lang="en-US" altLang="ko-KR" dirty="0"/>
              <a:t>(my page)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685C4BC-7FFF-2F2B-AB6C-A98657C313B8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29FFEB-A38C-B3B0-B7CA-4B19C55F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15" y="1624511"/>
            <a:ext cx="7772400" cy="368763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82361FA-CB7A-4975-7732-9484D3588C7F}"/>
              </a:ext>
            </a:extLst>
          </p:cNvPr>
          <p:cNvSpPr/>
          <p:nvPr/>
        </p:nvSpPr>
        <p:spPr>
          <a:xfrm>
            <a:off x="3135086" y="3001863"/>
            <a:ext cx="5860323" cy="20159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1C82A1E0-9B8C-107E-4477-0A5E913DF8F9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flipH="1">
            <a:off x="5952442" y="5017770"/>
            <a:ext cx="112806" cy="56157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5695DE4-D334-4622-3C66-772F6E1E24E9}"/>
              </a:ext>
            </a:extLst>
          </p:cNvPr>
          <p:cNvSpPr txBox="1"/>
          <p:nvPr/>
        </p:nvSpPr>
        <p:spPr>
          <a:xfrm>
            <a:off x="3443352" y="5579345"/>
            <a:ext cx="501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로그인한 회원이 추천한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추천받은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노래 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추천할 날짜순 정렬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696BFF-01CB-7DC4-9133-20DF2DFAB091}"/>
              </a:ext>
            </a:extLst>
          </p:cNvPr>
          <p:cNvSpPr/>
          <p:nvPr/>
        </p:nvSpPr>
        <p:spPr>
          <a:xfrm>
            <a:off x="3196592" y="2175011"/>
            <a:ext cx="722265" cy="780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B1B931-A103-9121-2C85-FB59537ECF85}"/>
              </a:ext>
            </a:extLst>
          </p:cNvPr>
          <p:cNvSpPr/>
          <p:nvPr/>
        </p:nvSpPr>
        <p:spPr>
          <a:xfrm>
            <a:off x="8071000" y="2703654"/>
            <a:ext cx="924409" cy="252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2B945E4-8A67-A15B-6F93-4115B15A0007}"/>
              </a:ext>
            </a:extLst>
          </p:cNvPr>
          <p:cNvCxnSpPr>
            <a:cxnSpLocks/>
            <a:stCxn id="19" idx="1"/>
            <a:endCxn id="22" idx="2"/>
          </p:cNvCxnSpPr>
          <p:nvPr/>
        </p:nvCxnSpPr>
        <p:spPr>
          <a:xfrm flipH="1" flipV="1">
            <a:off x="2083174" y="2150738"/>
            <a:ext cx="1113418" cy="41468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6055F1E-00C6-390C-D23C-923426AF0AC8}"/>
              </a:ext>
            </a:extLst>
          </p:cNvPr>
          <p:cNvSpPr txBox="1"/>
          <p:nvPr/>
        </p:nvSpPr>
        <p:spPr>
          <a:xfrm>
            <a:off x="807977" y="1781406"/>
            <a:ext cx="255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A6514ABF-D4A8-46A2-6A72-DC246A13F3C4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8995409" y="2473904"/>
            <a:ext cx="949653" cy="355844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B3C0564-4BBE-A860-CBC9-1DB74F59A917}"/>
              </a:ext>
            </a:extLst>
          </p:cNvPr>
          <p:cNvSpPr txBox="1"/>
          <p:nvPr/>
        </p:nvSpPr>
        <p:spPr>
          <a:xfrm>
            <a:off x="9945062" y="2150738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회원정보 수정 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4289563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1D55F-E6B9-EF23-1BFE-0DAAA197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1F0F79-DA1C-1EE8-AA35-83AA94F1F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회원정보 수정</a:t>
            </a:r>
            <a:r>
              <a:rPr kumimoji="1" lang="en-US" altLang="ko-KR" dirty="0"/>
              <a:t>(modify)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2B09AA7-6F6C-6DD1-AADC-840227F70104}"/>
              </a:ext>
            </a:extLst>
          </p:cNvPr>
          <p:cNvSpPr/>
          <p:nvPr/>
        </p:nvSpPr>
        <p:spPr>
          <a:xfrm>
            <a:off x="511627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E61FDB1-5CC3-00F6-250D-18CA807E3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884" y="2035379"/>
            <a:ext cx="7772400" cy="39347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8E5EE8-CEC6-DD8B-E703-C1A7930C9A67}"/>
              </a:ext>
            </a:extLst>
          </p:cNvPr>
          <p:cNvSpPr/>
          <p:nvPr/>
        </p:nvSpPr>
        <p:spPr>
          <a:xfrm>
            <a:off x="2982229" y="3001864"/>
            <a:ext cx="4863590" cy="329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9E08EC21-0B51-1302-FB3B-C5A4248881C2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5414024" y="3331620"/>
            <a:ext cx="538418" cy="224772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DF3790-A9B5-C4F6-E42A-71FC96744218}"/>
              </a:ext>
            </a:extLst>
          </p:cNvPr>
          <p:cNvSpPr txBox="1"/>
          <p:nvPr/>
        </p:nvSpPr>
        <p:spPr>
          <a:xfrm>
            <a:off x="3443352" y="5579345"/>
            <a:ext cx="5018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비밀번호 수정 입력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영소문자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특수문자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숫자 포함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5~16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자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2E71C-3A2F-E809-D984-92D562252405}"/>
              </a:ext>
            </a:extLst>
          </p:cNvPr>
          <p:cNvSpPr/>
          <p:nvPr/>
        </p:nvSpPr>
        <p:spPr>
          <a:xfrm>
            <a:off x="2982229" y="3424124"/>
            <a:ext cx="752281" cy="252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25A153-8912-1AF6-99FF-216ACC941BCF}"/>
              </a:ext>
            </a:extLst>
          </p:cNvPr>
          <p:cNvSpPr/>
          <p:nvPr/>
        </p:nvSpPr>
        <p:spPr>
          <a:xfrm>
            <a:off x="8533204" y="3676311"/>
            <a:ext cx="924409" cy="80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DC70D5AB-6591-C19C-92D7-03904783AD69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 flipV="1">
            <a:off x="2122716" y="3239458"/>
            <a:ext cx="859513" cy="31076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085F1C-53FF-B4ED-1F2F-4D8510C07A38}"/>
              </a:ext>
            </a:extLst>
          </p:cNvPr>
          <p:cNvSpPr txBox="1"/>
          <p:nvPr/>
        </p:nvSpPr>
        <p:spPr>
          <a:xfrm>
            <a:off x="807977" y="3054792"/>
            <a:ext cx="131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회원 삭제</a:t>
            </a:r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BC68475-0BA5-BF9D-2DA3-BBE00AAD2920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9457613" y="2473904"/>
            <a:ext cx="487449" cy="160383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DD3C153-ED39-CE04-AB06-FFFAC484AB8D}"/>
              </a:ext>
            </a:extLst>
          </p:cNvPr>
          <p:cNvSpPr txBox="1"/>
          <p:nvPr/>
        </p:nvSpPr>
        <p:spPr>
          <a:xfrm>
            <a:off x="9945062" y="2150738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30100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3779-EB38-A27F-F638-2BD809D0A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826C6C-7BA7-4E1B-298D-95FB4383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추천하기</a:t>
            </a:r>
            <a:r>
              <a:rPr kumimoji="1" lang="en-US" altLang="ko-KR" dirty="0"/>
              <a:t>(send recommend)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B3B939C-768F-ADEF-9AA0-FD01F8B69EE5}"/>
              </a:ext>
            </a:extLst>
          </p:cNvPr>
          <p:cNvSpPr/>
          <p:nvPr/>
        </p:nvSpPr>
        <p:spPr>
          <a:xfrm>
            <a:off x="59192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0" name="그림 29" descr="텍스트, 스크린샷, 친필이(가) 표시된 사진&#10;&#10;자동 생성된 설명">
            <a:extLst>
              <a:ext uri="{FF2B5EF4-FFF2-40B4-BE49-F238E27FC236}">
                <a16:creationId xmlns:a16="http://schemas.microsoft.com/office/drawing/2014/main" id="{157736AE-4687-FEFE-D90E-BF9AB06CF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786994"/>
            <a:ext cx="7772400" cy="45782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203ED5B-4F82-81F6-C3B2-F9F3782BAAF0}"/>
              </a:ext>
            </a:extLst>
          </p:cNvPr>
          <p:cNvSpPr/>
          <p:nvPr/>
        </p:nvSpPr>
        <p:spPr>
          <a:xfrm>
            <a:off x="2982229" y="3001863"/>
            <a:ext cx="3113771" cy="6744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B744DC4-9BB5-FD51-D4D4-590DA366CB25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V="1">
            <a:off x="2209801" y="3339087"/>
            <a:ext cx="772429" cy="2665326"/>
          </a:xfrm>
          <a:prstGeom prst="bentConnector2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B96F14-F316-3F66-8655-79566FC05EB8}"/>
              </a:ext>
            </a:extLst>
          </p:cNvPr>
          <p:cNvSpPr txBox="1"/>
          <p:nvPr/>
        </p:nvSpPr>
        <p:spPr>
          <a:xfrm>
            <a:off x="313311" y="6004413"/>
            <a:ext cx="7009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유튜브 링크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제목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가수 </a:t>
            </a:r>
            <a:r>
              <a:rPr kumimoji="1" lang="ko-KR" altLang="en-US" dirty="0" err="1">
                <a:latin typeface="GulimChe" panose="020B0609000101010101" pitchFamily="49" charset="-127"/>
                <a:ea typeface="GulimChe" panose="020B0609000101010101" pitchFamily="49" charset="-127"/>
              </a:rPr>
              <a:t>입력창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유튜브 링크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: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영상에서 공유 클릭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-&gt;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나오는 링크 삽입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33645CE-3496-39C6-9B61-C2CFC44F6BA7}"/>
              </a:ext>
            </a:extLst>
          </p:cNvPr>
          <p:cNvSpPr/>
          <p:nvPr/>
        </p:nvSpPr>
        <p:spPr>
          <a:xfrm>
            <a:off x="3161104" y="2072481"/>
            <a:ext cx="924409" cy="80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7ACC81B-FDA2-372C-EA67-A04F12487E8F}"/>
              </a:ext>
            </a:extLst>
          </p:cNvPr>
          <p:cNvCxnSpPr>
            <a:cxnSpLocks/>
            <a:endCxn id="24" idx="2"/>
          </p:cNvCxnSpPr>
          <p:nvPr/>
        </p:nvCxnSpPr>
        <p:spPr>
          <a:xfrm flipH="1" flipV="1">
            <a:off x="1833088" y="2185436"/>
            <a:ext cx="1328016" cy="28548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118F01F-29DA-7A36-A898-BD465C512001}"/>
              </a:ext>
            </a:extLst>
          </p:cNvPr>
          <p:cNvSpPr txBox="1"/>
          <p:nvPr/>
        </p:nvSpPr>
        <p:spPr>
          <a:xfrm>
            <a:off x="838200" y="1539105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BC8CAC0-9C8D-EB86-B659-92A8576C567A}"/>
              </a:ext>
            </a:extLst>
          </p:cNvPr>
          <p:cNvSpPr/>
          <p:nvPr/>
        </p:nvSpPr>
        <p:spPr>
          <a:xfrm>
            <a:off x="8186857" y="2065259"/>
            <a:ext cx="924409" cy="8028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562088F2-E7FD-BE79-55CF-E73509ACC0B9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9111266" y="2110160"/>
            <a:ext cx="627457" cy="356522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76548C6-F393-4B21-EEC3-2368F356F141}"/>
              </a:ext>
            </a:extLst>
          </p:cNvPr>
          <p:cNvSpPr txBox="1"/>
          <p:nvPr/>
        </p:nvSpPr>
        <p:spPr>
          <a:xfrm>
            <a:off x="9738723" y="1786994"/>
            <a:ext cx="235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최근 기록 화면으로 이동</a:t>
            </a:r>
          </a:p>
        </p:txBody>
      </p:sp>
      <p:sp>
        <p:nvSpPr>
          <p:cNvPr id="51" name="L 도형 50">
            <a:extLst>
              <a:ext uri="{FF2B5EF4-FFF2-40B4-BE49-F238E27FC236}">
                <a16:creationId xmlns:a16="http://schemas.microsoft.com/office/drawing/2014/main" id="{BCA33A1E-704F-26D8-BE4A-C86781CB7E11}"/>
              </a:ext>
            </a:extLst>
          </p:cNvPr>
          <p:cNvSpPr/>
          <p:nvPr/>
        </p:nvSpPr>
        <p:spPr>
          <a:xfrm flipH="1">
            <a:off x="2982228" y="2988162"/>
            <a:ext cx="6227541" cy="1952197"/>
          </a:xfrm>
          <a:prstGeom prst="corner">
            <a:avLst>
              <a:gd name="adj1" fmla="val 60014"/>
              <a:gd name="adj2" fmla="val 155158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6BA64E31-D796-9F32-F2CC-751BE28F5F7C}"/>
              </a:ext>
            </a:extLst>
          </p:cNvPr>
          <p:cNvCxnSpPr>
            <a:cxnSpLocks/>
            <a:stCxn id="51" idx="2"/>
            <a:endCxn id="55" idx="1"/>
          </p:cNvCxnSpPr>
          <p:nvPr/>
        </p:nvCxnSpPr>
        <p:spPr>
          <a:xfrm flipV="1">
            <a:off x="9209769" y="3297800"/>
            <a:ext cx="569614" cy="66646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42760B2-65DA-9EB7-6A40-E50D1FA22081}"/>
              </a:ext>
            </a:extLst>
          </p:cNvPr>
          <p:cNvSpPr txBox="1"/>
          <p:nvPr/>
        </p:nvSpPr>
        <p:spPr>
          <a:xfrm>
            <a:off x="9779383" y="2697635"/>
            <a:ext cx="248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장르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국가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(1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개 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상황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계절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시간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선택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sp>
        <p:nvSpPr>
          <p:cNvPr id="59" name="구름 58">
            <a:extLst>
              <a:ext uri="{FF2B5EF4-FFF2-40B4-BE49-F238E27FC236}">
                <a16:creationId xmlns:a16="http://schemas.microsoft.com/office/drawing/2014/main" id="{768A99E6-AE1D-111F-8B51-94B49946E87E}"/>
              </a:ext>
            </a:extLst>
          </p:cNvPr>
          <p:cNvSpPr/>
          <p:nvPr/>
        </p:nvSpPr>
        <p:spPr>
          <a:xfrm>
            <a:off x="6782818" y="4642216"/>
            <a:ext cx="5993130" cy="2240280"/>
          </a:xfrm>
          <a:prstGeom prst="cloud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보내기</a:t>
            </a: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시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성공 시 메인 페이지로 이동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실패 시 팝업 후 </a:t>
            </a:r>
            <a:r>
              <a:rPr kumimoji="1" lang="ko-KR" altLang="en-US" sz="1800" dirty="0" err="1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새로고침</a:t>
            </a:r>
            <a:endParaRPr kumimoji="1" lang="ko-KR" altLang="en-US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2477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B2DDD-292A-3B02-384C-312394414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59A42-CBDB-2CC1-81E5-F3149B3CE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최근 추천</a:t>
            </a:r>
            <a:r>
              <a:rPr kumimoji="1" lang="en-US" altLang="ko-KR" dirty="0"/>
              <a:t>(recent recommend)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1A4273F-AB05-41DB-7C1D-D71B1C6E17EA}"/>
              </a:ext>
            </a:extLst>
          </p:cNvPr>
          <p:cNvSpPr/>
          <p:nvPr/>
        </p:nvSpPr>
        <p:spPr>
          <a:xfrm>
            <a:off x="59192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81EBC9-77B2-6038-C051-1AAF89D3C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858801"/>
            <a:ext cx="7772400" cy="365950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8E4CC16-238B-DE78-626C-A928E879ED58}"/>
              </a:ext>
            </a:extLst>
          </p:cNvPr>
          <p:cNvSpPr/>
          <p:nvPr/>
        </p:nvSpPr>
        <p:spPr>
          <a:xfrm>
            <a:off x="3291579" y="3015993"/>
            <a:ext cx="5634707" cy="1838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6603FB7D-69B4-8416-1F1B-7E631F65ADFB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flipH="1">
            <a:off x="6108932" y="4854337"/>
            <a:ext cx="1" cy="67488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09D6F5-57FF-68F5-51A5-0ACD68B7C72F}"/>
              </a:ext>
            </a:extLst>
          </p:cNvPr>
          <p:cNvSpPr txBox="1"/>
          <p:nvPr/>
        </p:nvSpPr>
        <p:spPr>
          <a:xfrm>
            <a:off x="2827975" y="5148974"/>
            <a:ext cx="700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099462D-BCEA-3252-EB7A-5A4B1FCFB863}"/>
              </a:ext>
            </a:extLst>
          </p:cNvPr>
          <p:cNvSpPr/>
          <p:nvPr/>
        </p:nvSpPr>
        <p:spPr>
          <a:xfrm>
            <a:off x="3379531" y="2185436"/>
            <a:ext cx="689610" cy="686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B2E3F12-D09E-D8F2-5BE8-E5B6C19B3287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flipH="1" flipV="1">
            <a:off x="1833088" y="2185436"/>
            <a:ext cx="1546443" cy="34345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089D21-CFAE-EAA9-49C9-585EC0561BBE}"/>
              </a:ext>
            </a:extLst>
          </p:cNvPr>
          <p:cNvSpPr txBox="1"/>
          <p:nvPr/>
        </p:nvSpPr>
        <p:spPr>
          <a:xfrm>
            <a:off x="838200" y="1539105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4A1AD-18A5-541C-CE1D-B1D76BDA38E2}"/>
              </a:ext>
            </a:extLst>
          </p:cNvPr>
          <p:cNvSpPr txBox="1"/>
          <p:nvPr/>
        </p:nvSpPr>
        <p:spPr>
          <a:xfrm>
            <a:off x="4017541" y="5529223"/>
            <a:ext cx="4182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모든 회원이 추천한 기록 최근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30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2876477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D4EC7-B3D4-66EF-8D68-D21B872F9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4C9C2-C943-E45F-6B76-CC5908D5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추천받기</a:t>
            </a:r>
            <a:r>
              <a:rPr kumimoji="1" lang="en-US" altLang="ko-KR" dirty="0"/>
              <a:t>(get recommend)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C28BA57-6896-77F3-6EAC-F0862FDF15E8}"/>
              </a:ext>
            </a:extLst>
          </p:cNvPr>
          <p:cNvSpPr/>
          <p:nvPr/>
        </p:nvSpPr>
        <p:spPr>
          <a:xfrm>
            <a:off x="59192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 descr="텍스트, 만화 영화, 하트, 스크린샷이(가) 표시된 사진&#10;&#10;자동 생성된 설명">
            <a:extLst>
              <a:ext uri="{FF2B5EF4-FFF2-40B4-BE49-F238E27FC236}">
                <a16:creationId xmlns:a16="http://schemas.microsoft.com/office/drawing/2014/main" id="{87E3880C-B389-51B2-A3DA-EA4B6E661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8" y="1717132"/>
            <a:ext cx="7772400" cy="457826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6970A87-E9CF-304A-B39F-804C95A0960C}"/>
              </a:ext>
            </a:extLst>
          </p:cNvPr>
          <p:cNvSpPr/>
          <p:nvPr/>
        </p:nvSpPr>
        <p:spPr>
          <a:xfrm>
            <a:off x="2982229" y="2883175"/>
            <a:ext cx="6227540" cy="1503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3DA8D4-02BB-4450-071E-B6D555475E60}"/>
              </a:ext>
            </a:extLst>
          </p:cNvPr>
          <p:cNvSpPr/>
          <p:nvPr/>
        </p:nvSpPr>
        <p:spPr>
          <a:xfrm>
            <a:off x="3161104" y="2072481"/>
            <a:ext cx="924409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0702E59D-B0E5-77CB-EFE0-ED680F8974D4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flipH="1" flipV="1">
            <a:off x="1833088" y="2185436"/>
            <a:ext cx="1328016" cy="21021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CDC442-7EDA-01ED-7B9E-DD07E63D53BA}"/>
              </a:ext>
            </a:extLst>
          </p:cNvPr>
          <p:cNvSpPr txBox="1"/>
          <p:nvPr/>
        </p:nvSpPr>
        <p:spPr>
          <a:xfrm>
            <a:off x="838200" y="1539105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46D304C-68D2-F97F-C180-7174BABBD514}"/>
              </a:ext>
            </a:extLst>
          </p:cNvPr>
          <p:cNvSpPr/>
          <p:nvPr/>
        </p:nvSpPr>
        <p:spPr>
          <a:xfrm>
            <a:off x="8186857" y="2065260"/>
            <a:ext cx="924409" cy="646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BD488741-FA4C-8985-9CA9-F40E13DF381E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 flipV="1">
            <a:off x="9111266" y="2110160"/>
            <a:ext cx="627457" cy="27826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50313F7-EA06-463C-3481-098E34622928}"/>
              </a:ext>
            </a:extLst>
          </p:cNvPr>
          <p:cNvSpPr txBox="1"/>
          <p:nvPr/>
        </p:nvSpPr>
        <p:spPr>
          <a:xfrm>
            <a:off x="9738723" y="1786994"/>
            <a:ext cx="235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최근 기록 화면으로 이동</a:t>
            </a: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649767B6-A7E2-229E-F69D-B965CFB04D98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209769" y="3297800"/>
            <a:ext cx="569614" cy="666461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90CD9E8-8625-F970-91A3-C32356F1F08D}"/>
              </a:ext>
            </a:extLst>
          </p:cNvPr>
          <p:cNvSpPr txBox="1"/>
          <p:nvPr/>
        </p:nvSpPr>
        <p:spPr>
          <a:xfrm>
            <a:off x="9779383" y="2697635"/>
            <a:ext cx="2488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장르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국가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(1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개 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상황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필수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계절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시간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(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선택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)</a:t>
            </a:r>
          </a:p>
        </p:txBody>
      </p:sp>
      <p:sp>
        <p:nvSpPr>
          <p:cNvPr id="8" name="구름 7">
            <a:extLst>
              <a:ext uri="{FF2B5EF4-FFF2-40B4-BE49-F238E27FC236}">
                <a16:creationId xmlns:a16="http://schemas.microsoft.com/office/drawing/2014/main" id="{27EEF431-07EA-81BE-6AD8-5C72B280F6C8}"/>
              </a:ext>
            </a:extLst>
          </p:cNvPr>
          <p:cNvSpPr/>
          <p:nvPr/>
        </p:nvSpPr>
        <p:spPr>
          <a:xfrm>
            <a:off x="6782818" y="4642216"/>
            <a:ext cx="5993130" cy="2240280"/>
          </a:xfrm>
          <a:prstGeom prst="cloud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받기</a:t>
            </a: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 시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성공 시 결과 리스트 화면으로 이동</a:t>
            </a:r>
            <a:endParaRPr kumimoji="1" lang="en-US" altLang="ko-KR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buAutoNum type="arabicPeriod"/>
            </a:pPr>
            <a:r>
              <a:rPr kumimoji="1" lang="ko-KR" altLang="en-US" sz="1800" dirty="0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실패 시 팝업 후 </a:t>
            </a:r>
            <a:r>
              <a:rPr kumimoji="1" lang="ko-KR" altLang="en-US" sz="1800" dirty="0" err="1">
                <a:solidFill>
                  <a:schemeClr val="tx1"/>
                </a:solidFill>
                <a:latin typeface="GulimChe" panose="020B0609000101010101" pitchFamily="49" charset="-127"/>
                <a:ea typeface="GulimChe" panose="020B0609000101010101" pitchFamily="49" charset="-127"/>
              </a:rPr>
              <a:t>새로고침</a:t>
            </a:r>
            <a:endParaRPr kumimoji="1" lang="ko-KR" altLang="en-US" sz="1800" dirty="0">
              <a:solidFill>
                <a:schemeClr val="tx1"/>
              </a:solidFill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021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3657-1C38-B5BD-F236-F2B699222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9BCAD-B23B-8946-7645-1CEC8C0F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결과 리스트</a:t>
            </a:r>
            <a:r>
              <a:rPr kumimoji="1" lang="en-US" altLang="ko-KR" dirty="0"/>
              <a:t>(result list)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FD8E08C-C307-A957-FD69-E1669902B415}"/>
              </a:ext>
            </a:extLst>
          </p:cNvPr>
          <p:cNvSpPr/>
          <p:nvPr/>
        </p:nvSpPr>
        <p:spPr>
          <a:xfrm>
            <a:off x="59192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스크린샷, 편지이(가) 표시된 사진&#10;&#10;자동 생성된 설명">
            <a:extLst>
              <a:ext uri="{FF2B5EF4-FFF2-40B4-BE49-F238E27FC236}">
                <a16:creationId xmlns:a16="http://schemas.microsoft.com/office/drawing/2014/main" id="{E3968F73-4F94-CB5E-EF73-79663D850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636124"/>
            <a:ext cx="7772400" cy="453117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4AAB9F-071C-C71E-CFD2-D3727D3474F5}"/>
              </a:ext>
            </a:extLst>
          </p:cNvPr>
          <p:cNvSpPr/>
          <p:nvPr/>
        </p:nvSpPr>
        <p:spPr>
          <a:xfrm>
            <a:off x="2982229" y="2727990"/>
            <a:ext cx="6227540" cy="3439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C1E2AAA-15EF-1525-8B25-BA8E29AB9078}"/>
              </a:ext>
            </a:extLst>
          </p:cNvPr>
          <p:cNvSpPr/>
          <p:nvPr/>
        </p:nvSpPr>
        <p:spPr>
          <a:xfrm>
            <a:off x="2982229" y="1954530"/>
            <a:ext cx="641081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DC174536-8FBB-CC6D-5AB0-AE7D80A48DFF}"/>
              </a:ext>
            </a:extLst>
          </p:cNvPr>
          <p:cNvCxnSpPr>
            <a:cxnSpLocks/>
            <a:stCxn id="20" idx="1"/>
            <a:endCxn id="24" idx="2"/>
          </p:cNvCxnSpPr>
          <p:nvPr/>
        </p:nvCxnSpPr>
        <p:spPr>
          <a:xfrm flipH="1" flipV="1">
            <a:off x="1833088" y="2185436"/>
            <a:ext cx="1149141" cy="9226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D3E434-DF5B-A59B-33DF-6B23A020CA9A}"/>
              </a:ext>
            </a:extLst>
          </p:cNvPr>
          <p:cNvSpPr txBox="1"/>
          <p:nvPr/>
        </p:nvSpPr>
        <p:spPr>
          <a:xfrm>
            <a:off x="838200" y="1539105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DF3FFBEF-D2BF-4CDE-33E6-A5F47A35738D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209769" y="1841641"/>
            <a:ext cx="549426" cy="238575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6313E0B-5206-9062-3283-53F8591D1DA4}"/>
              </a:ext>
            </a:extLst>
          </p:cNvPr>
          <p:cNvSpPr txBox="1"/>
          <p:nvPr/>
        </p:nvSpPr>
        <p:spPr>
          <a:xfrm>
            <a:off x="9759195" y="1656975"/>
            <a:ext cx="24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추천된 곡 리스트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5D99D50-5C09-2AA0-67FA-753A95CE3A34}"/>
              </a:ext>
            </a:extLst>
          </p:cNvPr>
          <p:cNvSpPr/>
          <p:nvPr/>
        </p:nvSpPr>
        <p:spPr>
          <a:xfrm>
            <a:off x="3091543" y="4904912"/>
            <a:ext cx="5987143" cy="4404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412E51F0-815F-C389-09C0-B2BC8B2707EC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9078686" y="5125126"/>
            <a:ext cx="556217" cy="165037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88BF418-83F2-A7FD-A326-79BD0FEDAF65}"/>
              </a:ext>
            </a:extLst>
          </p:cNvPr>
          <p:cNvSpPr txBox="1"/>
          <p:nvPr/>
        </p:nvSpPr>
        <p:spPr>
          <a:xfrm>
            <a:off x="9634903" y="4828498"/>
            <a:ext cx="2612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특정 곡 누르면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해당 곡 재생 화면으로 이동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492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71D53-2F73-715D-313A-D878E5094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05929-69DF-3795-5701-9ABC76FC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3.</a:t>
            </a:r>
            <a:r>
              <a:rPr kumimoji="1" lang="ko-KR" altLang="en-US" dirty="0"/>
              <a:t> 노래 재생</a:t>
            </a:r>
            <a:r>
              <a:rPr kumimoji="1" lang="en-US" altLang="ko-KR" dirty="0"/>
              <a:t>(play music)</a:t>
            </a:r>
            <a:endParaRPr kumimoji="1" lang="ko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4B93EDF-48AA-1A89-CFF3-35D7995487F8}"/>
              </a:ext>
            </a:extLst>
          </p:cNvPr>
          <p:cNvSpPr/>
          <p:nvPr/>
        </p:nvSpPr>
        <p:spPr>
          <a:xfrm>
            <a:off x="59192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 descr="텍스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78F3B8EC-83B4-26E9-D909-D00B8FD4D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899166"/>
            <a:ext cx="7772400" cy="420720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1F05E1B-8368-2010-4332-C4807BEB2F8C}"/>
              </a:ext>
            </a:extLst>
          </p:cNvPr>
          <p:cNvSpPr/>
          <p:nvPr/>
        </p:nvSpPr>
        <p:spPr>
          <a:xfrm>
            <a:off x="5251019" y="3381825"/>
            <a:ext cx="1748495" cy="263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18DA19-72B0-CD04-2818-9ECCD41F5CFC}"/>
              </a:ext>
            </a:extLst>
          </p:cNvPr>
          <p:cNvSpPr/>
          <p:nvPr/>
        </p:nvSpPr>
        <p:spPr>
          <a:xfrm>
            <a:off x="7928038" y="4869502"/>
            <a:ext cx="641081" cy="7734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C1FD66D0-AB5B-8152-F265-545B196DE8CA}"/>
              </a:ext>
            </a:extLst>
          </p:cNvPr>
          <p:cNvCxnSpPr>
            <a:cxnSpLocks/>
            <a:stCxn id="20" idx="2"/>
            <a:endCxn id="24" idx="1"/>
          </p:cNvCxnSpPr>
          <p:nvPr/>
        </p:nvCxnSpPr>
        <p:spPr>
          <a:xfrm>
            <a:off x="8248579" y="5642963"/>
            <a:ext cx="1128718" cy="422415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288481C-79F0-3187-C9AB-647E685E51A8}"/>
              </a:ext>
            </a:extLst>
          </p:cNvPr>
          <p:cNvSpPr txBox="1"/>
          <p:nvPr/>
        </p:nvSpPr>
        <p:spPr>
          <a:xfrm>
            <a:off x="9377297" y="5742212"/>
            <a:ext cx="198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메인 페이지로 이동</a:t>
            </a:r>
          </a:p>
        </p:txBody>
      </p: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4D6CC6CB-AAC9-384E-E491-A9E087168869}"/>
              </a:ext>
            </a:extLst>
          </p:cNvPr>
          <p:cNvCxnSpPr>
            <a:cxnSpLocks/>
            <a:stCxn id="14" idx="3"/>
            <a:endCxn id="55" idx="1"/>
          </p:cNvCxnSpPr>
          <p:nvPr/>
        </p:nvCxnSpPr>
        <p:spPr>
          <a:xfrm>
            <a:off x="6999514" y="3513747"/>
            <a:ext cx="2440689" cy="41858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1463B2-8539-4ED7-75A0-6ACF855646A2}"/>
              </a:ext>
            </a:extLst>
          </p:cNvPr>
          <p:cNvSpPr txBox="1"/>
          <p:nvPr/>
        </p:nvSpPr>
        <p:spPr>
          <a:xfrm>
            <a:off x="9440203" y="3370939"/>
            <a:ext cx="248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노래 제목 </a:t>
            </a:r>
            <a:r>
              <a:rPr kumimoji="1" lang="en-US" altLang="ko-KR" dirty="0">
                <a:latin typeface="GulimChe" panose="020B0609000101010101" pitchFamily="49" charset="-127"/>
                <a:ea typeface="GulimChe" panose="020B0609000101010101" pitchFamily="49" charset="-127"/>
              </a:rPr>
              <a:t>/</a:t>
            </a:r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 가수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4AB7CD5-C0EA-794C-EAD2-5DC630F7861A}"/>
              </a:ext>
            </a:extLst>
          </p:cNvPr>
          <p:cNvSpPr/>
          <p:nvPr/>
        </p:nvSpPr>
        <p:spPr>
          <a:xfrm>
            <a:off x="4593771" y="3715169"/>
            <a:ext cx="2993572" cy="17168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6AD141AE-7407-DBAA-98EC-1BB35ED15FB3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7587343" y="4573570"/>
            <a:ext cx="1728568" cy="769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18B622-F66C-C530-7A2A-633F81053FAC}"/>
              </a:ext>
            </a:extLst>
          </p:cNvPr>
          <p:cNvSpPr txBox="1"/>
          <p:nvPr/>
        </p:nvSpPr>
        <p:spPr>
          <a:xfrm>
            <a:off x="9315911" y="4396594"/>
            <a:ext cx="261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GulimChe" panose="020B0609000101010101" pitchFamily="49" charset="-127"/>
                <a:ea typeface="GulimChe" panose="020B0609000101010101" pitchFamily="49" charset="-127"/>
              </a:rPr>
              <a:t>유튜브 외부 재생</a:t>
            </a:r>
            <a:endParaRPr kumimoji="1" lang="en-US" altLang="ko-KR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758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65E7E-D04D-BF95-A509-F0A11F475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595BB-3EB2-D988-0B8F-74C1589F0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4.</a:t>
            </a:r>
            <a:r>
              <a:rPr kumimoji="1" lang="ko-KR" altLang="en-US" dirty="0"/>
              <a:t> 시연</a:t>
            </a:r>
          </a:p>
        </p:txBody>
      </p:sp>
      <p:pic>
        <p:nvPicPr>
          <p:cNvPr id="6" name="그림 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005FBA1B-EB2E-862F-9ED3-B56AC70CF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31" y="1947114"/>
            <a:ext cx="4440737" cy="3870769"/>
          </a:xfrm>
          <a:prstGeom prst="rect">
            <a:avLst/>
          </a:prstGeom>
        </p:spPr>
      </p:pic>
      <p:sp>
        <p:nvSpPr>
          <p:cNvPr id="7" name="타원형 설명선[O] 6">
            <a:extLst>
              <a:ext uri="{FF2B5EF4-FFF2-40B4-BE49-F238E27FC236}">
                <a16:creationId xmlns:a16="http://schemas.microsoft.com/office/drawing/2014/main" id="{EDC3E063-6B6A-3FBE-9B75-5ECF06B44DCA}"/>
              </a:ext>
            </a:extLst>
          </p:cNvPr>
          <p:cNvSpPr/>
          <p:nvPr/>
        </p:nvSpPr>
        <p:spPr>
          <a:xfrm>
            <a:off x="723014" y="2041450"/>
            <a:ext cx="3274828" cy="1325563"/>
          </a:xfrm>
          <a:prstGeom prst="wedgeEllipseCallout">
            <a:avLst>
              <a:gd name="adj1" fmla="val 62609"/>
              <a:gd name="adj2" fmla="val 34176"/>
            </a:avLst>
          </a:prstGeom>
          <a:solidFill>
            <a:srgbClr val="FFFF00"/>
          </a:solidFill>
          <a:ln w="28575">
            <a:solidFill>
              <a:srgbClr val="7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000" dirty="0">
                <a:solidFill>
                  <a:schemeClr val="tx1"/>
                </a:solidFill>
                <a:latin typeface="Ink Free" panose="03080402000500000000" pitchFamily="66" charset="0"/>
                <a:ea typeface="MesloLGS NF" panose="020B0609030804020204" pitchFamily="49" charset="0"/>
                <a:cs typeface="Rastanty Cortez" panose="020F0502020204030204" pitchFamily="34" charset="0"/>
              </a:rPr>
              <a:t>Let’s go~</a:t>
            </a:r>
            <a:endParaRPr kumimoji="1" lang="ko-KR" altLang="en-US" sz="4000" dirty="0">
              <a:solidFill>
                <a:schemeClr val="tx1"/>
              </a:solidFill>
              <a:latin typeface="Ink Free" panose="03080402000500000000" pitchFamily="66" charset="0"/>
              <a:cs typeface="Rastanty Cortez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882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B5FB-42C2-DF3F-D75A-F0E71A92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FD841-CDFC-14CD-B47F-99BAE3D1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업무 분장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BF282AB-8B5A-598A-B30D-E3B168FF920D}"/>
              </a:ext>
            </a:extLst>
          </p:cNvPr>
          <p:cNvSpPr/>
          <p:nvPr/>
        </p:nvSpPr>
        <p:spPr>
          <a:xfrm>
            <a:off x="408214" y="1690688"/>
            <a:ext cx="11103429" cy="4693783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B72BD-1EB4-4448-E28F-F9DC9D68D240}"/>
              </a:ext>
            </a:extLst>
          </p:cNvPr>
          <p:cNvSpPr txBox="1"/>
          <p:nvPr/>
        </p:nvSpPr>
        <p:spPr>
          <a:xfrm>
            <a:off x="838200" y="1690688"/>
            <a:ext cx="8674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강현이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HTML, CSS, JavaScript 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전담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SQL, 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프로시저 백업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강연우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테스트 데이터 생성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회원가입 유효성 검사 구현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구민주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데이터베이스 구축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프로시저 구현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자바 빈 구현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,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JSP 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연결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6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01204-C664-5C3B-929C-67051A0E6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5F6A9-0F44-8E7F-B22E-76D3C796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1.</a:t>
            </a:r>
            <a:r>
              <a:rPr kumimoji="1" lang="ko-KR" altLang="en-US" dirty="0"/>
              <a:t> 개발 일정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A8901BE-42D3-0954-4312-0C29BD1E7FD4}"/>
              </a:ext>
            </a:extLst>
          </p:cNvPr>
          <p:cNvSpPr/>
          <p:nvPr/>
        </p:nvSpPr>
        <p:spPr>
          <a:xfrm>
            <a:off x="408214" y="1690688"/>
            <a:ext cx="11103429" cy="4693783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3F9A5D-0D07-6A93-6F03-8F133C1F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53" y="1427017"/>
            <a:ext cx="8214293" cy="526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4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731EB3-BAEA-70C0-0E2D-F7D70410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데이터 베이스 구조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B406AB2-7437-677D-5117-EC1998FACE6F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4ED571AD-63F0-4EC6-227C-C6E8425B12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6E698B-8433-F647-C523-8E88D8F8A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5" y="1512661"/>
            <a:ext cx="4543231" cy="498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B3CB4-AF96-9133-528C-A2222A4CDF7F}"/>
              </a:ext>
            </a:extLst>
          </p:cNvPr>
          <p:cNvSpPr txBox="1"/>
          <p:nvPr/>
        </p:nvSpPr>
        <p:spPr>
          <a:xfrm>
            <a:off x="5574580" y="2322066"/>
            <a:ext cx="67945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users : 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테이블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recommends : </a:t>
            </a:r>
            <a:r>
              <a:rPr kumimoji="1" lang="ko-KR" altLang="en-US" sz="28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추천받은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노래 테이블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ko-KR" sz="28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rec_histories</a:t>
            </a:r>
            <a:r>
              <a:rPr kumimoji="1" lang="en-US" altLang="ko-KR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 : </a:t>
            </a:r>
            <a:r>
              <a:rPr kumimoji="1" lang="ko-KR" altLang="en-US" sz="2800" dirty="0">
                <a:latin typeface="GulimChe" panose="020B0609000101010101" pitchFamily="49" charset="-127"/>
                <a:ea typeface="GulimChe" panose="020B0609000101010101" pitchFamily="49" charset="-127"/>
              </a:rPr>
              <a:t>추천 기록 테이블</a:t>
            </a: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ko-KR" sz="28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C26B4-5AF4-670A-DC4F-37050B0D703B}"/>
              </a:ext>
            </a:extLst>
          </p:cNvPr>
          <p:cNvSpPr txBox="1"/>
          <p:nvPr/>
        </p:nvSpPr>
        <p:spPr>
          <a:xfrm>
            <a:off x="4342628" y="3145477"/>
            <a:ext cx="59851" cy="184666"/>
          </a:xfrm>
          <a:prstGeom prst="rect">
            <a:avLst/>
          </a:prstGeom>
          <a:solidFill>
            <a:srgbClr val="126A9A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AppleGothic" pitchFamily="2" charset="-127"/>
                <a:ea typeface="AppleGothic" pitchFamily="2" charset="-127"/>
              </a:rPr>
              <a:t>e</a:t>
            </a:r>
            <a:endParaRPr kumimoji="1" lang="ko-KR" altLang="en-US" sz="600" b="1" dirty="0">
              <a:solidFill>
                <a:schemeClr val="bg1"/>
              </a:solidFill>
              <a:latin typeface="AppleGothic" pitchFamily="2" charset="-127"/>
              <a:ea typeface="AppleGothic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109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DD0AB-8DC4-953A-8983-D020BCB06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63E659-3F9C-8FAF-CC9F-F385A3E2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테이블 설명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D78B78D-F1BF-9EF5-6A26-061FF8C214F1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E183CEC9-2AC8-C223-474A-545C424EE6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D7962-6F05-4D5D-3BC3-83C58491A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394299"/>
            <a:ext cx="7226300" cy="102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7DCD19-FD41-23FF-F25A-8B68661FBC50}"/>
              </a:ext>
            </a:extLst>
          </p:cNvPr>
          <p:cNvSpPr txBox="1"/>
          <p:nvPr/>
        </p:nvSpPr>
        <p:spPr>
          <a:xfrm>
            <a:off x="838200" y="1690688"/>
            <a:ext cx="902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users : 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테이블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D48CD-286A-A966-C452-AEBAD8BD6CDF}"/>
              </a:ext>
            </a:extLst>
          </p:cNvPr>
          <p:cNvSpPr txBox="1"/>
          <p:nvPr/>
        </p:nvSpPr>
        <p:spPr>
          <a:xfrm>
            <a:off x="1054100" y="3276600"/>
            <a:ext cx="8674100" cy="2683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아이디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PASSWORD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사용자 비밀번호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CREATED_AT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레코드 생성 시간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910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58E0-3A37-7C0D-77A7-015B92245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24DEA-140C-CC29-719A-78692064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테이블 설명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3AB8A54-1BEF-29D7-D0C2-1D6614D0162F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0CE1B8F7-4DD9-E2B6-37EC-0FFB93968E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54E59-A849-A272-D330-6EE71C084AC9}"/>
              </a:ext>
            </a:extLst>
          </p:cNvPr>
          <p:cNvSpPr txBox="1"/>
          <p:nvPr/>
        </p:nvSpPr>
        <p:spPr>
          <a:xfrm>
            <a:off x="838200" y="1690688"/>
            <a:ext cx="902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recommends : </a:t>
            </a:r>
            <a:r>
              <a:rPr kumimoji="1" lang="ko-KR" altLang="en-US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추천받은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노래 테이블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5FB85E-4E16-3D26-7CB4-C4563E2B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509"/>
          <a:stretch/>
        </p:blipFill>
        <p:spPr>
          <a:xfrm>
            <a:off x="2482849" y="2352993"/>
            <a:ext cx="7226300" cy="1726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84393-B3E5-E968-1662-1AD2C29ADB29}"/>
              </a:ext>
            </a:extLst>
          </p:cNvPr>
          <p:cNvSpPr txBox="1"/>
          <p:nvPr/>
        </p:nvSpPr>
        <p:spPr>
          <a:xfrm>
            <a:off x="710767" y="4167448"/>
            <a:ext cx="6711951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식별자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TITLE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노래 제목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ARITST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가수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F14EF-F16E-F018-1108-933F85585D7D}"/>
              </a:ext>
            </a:extLst>
          </p:cNvPr>
          <p:cNvSpPr txBox="1"/>
          <p:nvPr/>
        </p:nvSpPr>
        <p:spPr>
          <a:xfrm>
            <a:off x="6095999" y="4157121"/>
            <a:ext cx="6711951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USER_ID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추천한 사용자 </a:t>
            </a: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LINK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재생시킬 유튜브 링크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NATION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노래의 국가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33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EF76A-E65E-BCAD-0D1A-9F8490719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AB0FA-A74A-1151-6099-15063E878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2.</a:t>
            </a:r>
            <a:r>
              <a:rPr kumimoji="1" lang="ko-KR" altLang="en-US" dirty="0"/>
              <a:t> 테이블 설명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9EB67B6-C775-2697-C4C8-C3E66F4E8EEF}"/>
              </a:ext>
            </a:extLst>
          </p:cNvPr>
          <p:cNvSpPr/>
          <p:nvPr/>
        </p:nvSpPr>
        <p:spPr>
          <a:xfrm>
            <a:off x="424542" y="1512661"/>
            <a:ext cx="11342915" cy="4980214"/>
          </a:xfrm>
          <a:prstGeom prst="roundRect">
            <a:avLst>
              <a:gd name="adj" fmla="val 12145"/>
            </a:avLst>
          </a:prstGeom>
          <a:solidFill>
            <a:srgbClr val="FFFFFF">
              <a:alpha val="4627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AutoShape 2" descr="Untitled">
            <a:extLst>
              <a:ext uri="{FF2B5EF4-FFF2-40B4-BE49-F238E27FC236}">
                <a16:creationId xmlns:a16="http://schemas.microsoft.com/office/drawing/2014/main" id="{745364DC-B915-D164-9249-6BB261248E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3D2C79-972D-846C-3ABB-090A7BD6CC21}"/>
              </a:ext>
            </a:extLst>
          </p:cNvPr>
          <p:cNvSpPr txBox="1"/>
          <p:nvPr/>
        </p:nvSpPr>
        <p:spPr>
          <a:xfrm>
            <a:off x="838200" y="1690688"/>
            <a:ext cx="902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2.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en-US" altLang="ko-KR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recommends : </a:t>
            </a:r>
            <a:r>
              <a:rPr kumimoji="1" lang="ko-KR" altLang="en-US" sz="3200" dirty="0" err="1">
                <a:latin typeface="GulimChe" panose="020B0609000101010101" pitchFamily="49" charset="-127"/>
                <a:ea typeface="GulimChe" panose="020B0609000101010101" pitchFamily="49" charset="-127"/>
              </a:rPr>
              <a:t>추천받은</a:t>
            </a:r>
            <a:r>
              <a:rPr kumimoji="1" lang="ko-KR" altLang="en-US" sz="3200" dirty="0">
                <a:latin typeface="GulimChe" panose="020B0609000101010101" pitchFamily="49" charset="-127"/>
                <a:ea typeface="GulimChe" panose="020B0609000101010101" pitchFamily="49" charset="-127"/>
              </a:rPr>
              <a:t> 노래 테이블</a:t>
            </a:r>
            <a:endParaRPr kumimoji="1" lang="en-US" altLang="ko-KR" sz="32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C28687-697A-65AD-7749-722F26F41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98"/>
          <a:stretch/>
        </p:blipFill>
        <p:spPr>
          <a:xfrm>
            <a:off x="2482849" y="2613818"/>
            <a:ext cx="7226300" cy="132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3AA98-1C55-7B0D-D080-14E469CDE332}"/>
              </a:ext>
            </a:extLst>
          </p:cNvPr>
          <p:cNvSpPr txBox="1"/>
          <p:nvPr/>
        </p:nvSpPr>
        <p:spPr>
          <a:xfrm>
            <a:off x="708024" y="4002768"/>
            <a:ext cx="6711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GENRE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노래의 장르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SEASON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해당 노래를 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3"/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듣기 좋은 계절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TIMEZONE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해당 노래를 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lvl="4"/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듣기 좋은 시간대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ED919-3DB4-4C30-01C1-9E93696152CF}"/>
              </a:ext>
            </a:extLst>
          </p:cNvPr>
          <p:cNvSpPr txBox="1"/>
          <p:nvPr/>
        </p:nvSpPr>
        <p:spPr>
          <a:xfrm>
            <a:off x="5480049" y="4002768"/>
            <a:ext cx="6711951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CIRCUM :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 해당 노래를 듣기 좋은 상황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FREQUENCY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노래가 추천된 빈도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CREATED_AT : </a:t>
            </a:r>
            <a:r>
              <a:rPr kumimoji="1" lang="ko-KR" altLang="en-US" sz="2400" dirty="0">
                <a:latin typeface="GulimChe" panose="020B0609000101010101" pitchFamily="49" charset="-127"/>
                <a:ea typeface="GulimChe" panose="020B0609000101010101" pitchFamily="49" charset="-127"/>
              </a:rPr>
              <a:t>레코드 생성 시간</a:t>
            </a:r>
            <a:endParaRPr kumimoji="1" lang="en-US" altLang="ko-KR" sz="2400" dirty="0">
              <a:latin typeface="GulimChe" panose="020B0609000101010101" pitchFamily="49" charset="-127"/>
              <a:ea typeface="GulimChe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125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1087</Words>
  <Application>Microsoft Macintosh PowerPoint</Application>
  <PresentationFormat>와이드스크린</PresentationFormat>
  <Paragraphs>239</Paragraphs>
  <Slides>37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GulimChe</vt:lpstr>
      <vt:lpstr>맑은 고딕</vt:lpstr>
      <vt:lpstr>AppleGothic</vt:lpstr>
      <vt:lpstr>Arial</vt:lpstr>
      <vt:lpstr>Ink Free</vt:lpstr>
      <vt:lpstr>Office 테마</vt:lpstr>
      <vt:lpstr>★음악추천★</vt:lpstr>
      <vt:lpstr>목차</vt:lpstr>
      <vt:lpstr>1. 개발 환경</vt:lpstr>
      <vt:lpstr>1. 업무 분장</vt:lpstr>
      <vt:lpstr>1. 개발 일정</vt:lpstr>
      <vt:lpstr>2. 데이터 베이스 구조</vt:lpstr>
      <vt:lpstr>2. 테이블 설명</vt:lpstr>
      <vt:lpstr>2. 테이블 설명</vt:lpstr>
      <vt:lpstr>2. 테이블 설명</vt:lpstr>
      <vt:lpstr>2. 테이블 설명</vt:lpstr>
      <vt:lpstr>2. 테이블 설명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2. 프로시저</vt:lpstr>
      <vt:lpstr>3. 사이트맵</vt:lpstr>
      <vt:lpstr>3. 메인페이지(index)</vt:lpstr>
      <vt:lpstr>3. 메인페이지(index)</vt:lpstr>
      <vt:lpstr>3.회원가입(sign up)</vt:lpstr>
      <vt:lpstr>3. 로그인(sign in)</vt:lpstr>
      <vt:lpstr>3. 마이페이지(my page)</vt:lpstr>
      <vt:lpstr>3. 회원정보 수정(modify)</vt:lpstr>
      <vt:lpstr>3. 추천하기(send recommend)</vt:lpstr>
      <vt:lpstr>3. 최근 추천(recent recommend)</vt:lpstr>
      <vt:lpstr>3. 추천받기(get recommend)</vt:lpstr>
      <vt:lpstr>3. 결과 리스트(result list)</vt:lpstr>
      <vt:lpstr>3. 노래 재생(play music)</vt:lpstr>
      <vt:lpstr>4. 시연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구민주</dc:creator>
  <cp:lastModifiedBy>구민주</cp:lastModifiedBy>
  <cp:revision>28</cp:revision>
  <dcterms:created xsi:type="dcterms:W3CDTF">2024-02-01T01:46:10Z</dcterms:created>
  <dcterms:modified xsi:type="dcterms:W3CDTF">2024-02-05T00:42:41Z</dcterms:modified>
</cp:coreProperties>
</file>